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96" r:id="rId5"/>
    <p:sldId id="256" r:id="rId6"/>
    <p:sldId id="289" r:id="rId7"/>
    <p:sldId id="283" r:id="rId8"/>
    <p:sldId id="290" r:id="rId9"/>
    <p:sldId id="297" r:id="rId10"/>
    <p:sldId id="277" r:id="rId11"/>
    <p:sldId id="291" r:id="rId12"/>
    <p:sldId id="258" r:id="rId13"/>
    <p:sldId id="298" r:id="rId14"/>
    <p:sldId id="257" r:id="rId15"/>
    <p:sldId id="262" r:id="rId16"/>
    <p:sldId id="293" r:id="rId17"/>
    <p:sldId id="294" r:id="rId18"/>
    <p:sldId id="299" r:id="rId19"/>
    <p:sldId id="29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2D7F"/>
    <a:srgbClr val="652D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115" d="100"/>
          <a:sy n="115" d="100"/>
        </p:scale>
        <p:origin x="15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105B4-9B7A-4096-937B-2E0CC93F28D2}" type="datetimeFigureOut">
              <a:rPr lang="en-GB" smtClean="0"/>
              <a:t>30/03/2016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DD14C-A2DE-41C6-AB71-05BFA3927D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43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DD14C-A2DE-41C6-AB71-05BFA3927D8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942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How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53247-533C-4446-939D-8974717E15B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00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How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53247-533C-4446-939D-8974717E15B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46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55650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53247-533C-4446-939D-8974717E15B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75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Why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F4582-3B7B-4F5D-BDBC-CFF1DC619A2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38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DD14C-A2DE-41C6-AB71-05BFA3927D8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633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55650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53247-533C-4446-939D-8974717E15B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884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DD14C-A2DE-41C6-AB71-05BFA3927D8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060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F4582-3B7B-4F5D-BDBC-CFF1DC619A2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060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DD14C-A2DE-41C6-AB71-05BFA3927D8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655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DD14C-A2DE-41C6-AB71-05BFA3927D8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275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DD14C-A2DE-41C6-AB71-05BFA3927D8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70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332656"/>
            <a:ext cx="7772400" cy="432048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rgbClr val="652D89"/>
                </a:solidFill>
                <a:latin typeface="Rotis SansSerif Std" pitchFamily="34" charset="0"/>
              </a:defRPr>
            </a:lvl1pPr>
          </a:lstStyle>
          <a:p>
            <a:r>
              <a:rPr lang="en-US" dirty="0" smtClean="0"/>
              <a:t>Click to edit title (</a:t>
            </a:r>
            <a:r>
              <a:rPr lang="en-US" dirty="0" err="1" smtClean="0"/>
              <a:t>Rotis</a:t>
            </a:r>
            <a:r>
              <a:rPr lang="en-US" dirty="0" smtClean="0"/>
              <a:t> 20pt – bold purple)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692696"/>
            <a:ext cx="6400800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rgbClr val="652D89"/>
                </a:solidFill>
                <a:latin typeface="Rotis SansSerif St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 (</a:t>
            </a:r>
            <a:r>
              <a:rPr lang="en-US" dirty="0" err="1" smtClean="0"/>
              <a:t>Rotis</a:t>
            </a:r>
            <a:r>
              <a:rPr lang="en-US" dirty="0" smtClean="0"/>
              <a:t> 20pt purple)</a:t>
            </a:r>
            <a:endParaRPr lang="en-GB" dirty="0"/>
          </a:p>
        </p:txBody>
      </p:sp>
      <p:pic>
        <p:nvPicPr>
          <p:cNvPr id="2050" name="Picture 2" descr="C:\Users\jo\Desktop\PurpleCubed_Logo_RG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955992"/>
            <a:ext cx="1944216" cy="88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8"/>
          <p:cNvSpPr txBox="1">
            <a:spLocks/>
          </p:cNvSpPr>
          <p:nvPr userDrawn="1"/>
        </p:nvSpPr>
        <p:spPr>
          <a:xfrm>
            <a:off x="6588224" y="6352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tis SansSerif Std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©Purple Cubed 2013</a:t>
            </a:r>
          </a:p>
          <a:p>
            <a:r>
              <a:rPr lang="en-GB" dirty="0" smtClean="0"/>
              <a:t>www.purplecubed.com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852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99B3C8-C225-4E17-9013-9A25B1B3DAE6}" type="datetimeFigureOut">
              <a:rPr lang="en-GB" smtClean="0"/>
              <a:t>30/03/2016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59F861-C275-421A-89C3-64D6066F4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00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99B3C8-C225-4E17-9013-9A25B1B3DAE6}" type="datetimeFigureOut">
              <a:rPr lang="en-GB" smtClean="0"/>
              <a:t>30/03/2016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59F861-C275-421A-89C3-64D6066F4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2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049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73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rgbClr val="652D89"/>
                </a:solidFill>
                <a:latin typeface="Rotis SansSerif Std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957184"/>
          </a:xfr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Rotis SansSerif Std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3075" name="Picture 3" descr="C:\Users\jo\Desktop\PurpleCubed_Logo_RG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937912"/>
            <a:ext cx="1944216" cy="88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Rotis SansSerif Std" pitchFamily="34" charset="0"/>
              </a:defRPr>
            </a:lvl1pPr>
          </a:lstStyle>
          <a:p>
            <a:r>
              <a:rPr lang="en-GB" dirty="0" smtClean="0"/>
              <a:t>©Purple Cubed 2013</a:t>
            </a:r>
          </a:p>
          <a:p>
            <a:r>
              <a:rPr lang="en-GB" dirty="0" smtClean="0"/>
              <a:t>www.purplecubed.com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066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99B3C8-C225-4E17-9013-9A25B1B3DAE6}" type="datetimeFigureOut">
              <a:rPr lang="en-GB" smtClean="0"/>
              <a:t>30/03/2016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59F861-C275-421A-89C3-64D6066F4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9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99B3C8-C225-4E17-9013-9A25B1B3DAE6}" type="datetimeFigureOut">
              <a:rPr lang="en-GB" smtClean="0"/>
              <a:t>30/03/2016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59F861-C275-421A-89C3-64D6066F4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87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99B3C8-C225-4E17-9013-9A25B1B3DAE6}" type="datetimeFigureOut">
              <a:rPr lang="en-GB" smtClean="0"/>
              <a:t>30/03/2016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59F861-C275-421A-89C3-64D6066F4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3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99B3C8-C225-4E17-9013-9A25B1B3DAE6}" type="datetimeFigureOut">
              <a:rPr lang="en-GB" smtClean="0"/>
              <a:t>30/03/2016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59F861-C275-421A-89C3-64D6066F4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16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99B3C8-C225-4E17-9013-9A25B1B3DAE6}" type="datetimeFigureOut">
              <a:rPr lang="en-GB" smtClean="0"/>
              <a:t>30/03/2016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59F861-C275-421A-89C3-64D6066F4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78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99B3C8-C225-4E17-9013-9A25B1B3DAE6}" type="datetimeFigureOut">
              <a:rPr lang="en-GB" smtClean="0"/>
              <a:t>30/03/2016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59F861-C275-421A-89C3-64D6066F4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39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99B3C8-C225-4E17-9013-9A25B1B3DAE6}" type="datetimeFigureOut">
              <a:rPr lang="en-GB" smtClean="0"/>
              <a:t>30/03/2016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59F861-C275-421A-89C3-64D6066F4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0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000" dirty="0" smtClean="0">
                <a:latin typeface="Rotis SansSerif Std" pitchFamily="34" charset="0"/>
              </a:rPr>
              <a:t>This is the title font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z="2000" dirty="0" smtClean="0">
                <a:latin typeface="Rotis SansSerif Std" pitchFamily="34" charset="0"/>
              </a:rPr>
              <a:t>This is the body text</a:t>
            </a:r>
            <a:endParaRPr lang="en-GB" dirty="0"/>
          </a:p>
        </p:txBody>
      </p:sp>
      <p:pic>
        <p:nvPicPr>
          <p:cNvPr id="7" name="Picture 2" descr="C:\Users\jo\Desktop\PurpleCubed_Logo_RGB.jp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955992"/>
            <a:ext cx="1944216" cy="88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8"/>
          <p:cNvSpPr txBox="1">
            <a:spLocks/>
          </p:cNvSpPr>
          <p:nvPr userDrawn="1"/>
        </p:nvSpPr>
        <p:spPr>
          <a:xfrm>
            <a:off x="6588224" y="6352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tis SansSerif Std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©Purple Cubed 2013</a:t>
            </a:r>
          </a:p>
          <a:p>
            <a:r>
              <a:rPr lang="en-GB" dirty="0" smtClean="0"/>
              <a:t>www.purplecubed.com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4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b="1" kern="1200" baseline="0">
          <a:solidFill>
            <a:srgbClr val="652D89"/>
          </a:solidFill>
          <a:latin typeface="Rotis SansSerif Std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 baseline="0">
          <a:solidFill>
            <a:schemeClr val="tx1">
              <a:lumMod val="65000"/>
              <a:lumOff val="35000"/>
            </a:schemeClr>
          </a:solidFill>
          <a:latin typeface="Rotis SansSerif Std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-1395536"/>
            <a:ext cx="5878286" cy="6858000"/>
          </a:xfrm>
          <a:prstGeom prst="rect">
            <a:avLst/>
          </a:prstGeom>
          <a:effectLst>
            <a:outerShdw blurRad="76200" dist="114300" dir="3060000" sx="103000" sy="103000" algn="ctr" rotWithShape="0">
              <a:srgbClr val="000000">
                <a:alpha val="5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441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-1179512"/>
            <a:ext cx="7560840" cy="7020780"/>
          </a:xfrm>
          <a:prstGeom prst="rect">
            <a:avLst/>
          </a:prstGeom>
          <a:effectLst>
            <a:outerShdw blurRad="50800" dist="254000" dir="6180000" sx="97000" sy="97000" algn="ctr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82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9512" y="5733256"/>
            <a:ext cx="2304256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2367" t="17516" r="26756" b="6688"/>
          <a:stretch/>
        </p:blipFill>
        <p:spPr>
          <a:xfrm>
            <a:off x="364676" y="476671"/>
            <a:ext cx="8421420" cy="58949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96136" y="6371665"/>
            <a:ext cx="29523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tis SansSerif Std" pitchFamily="34" charset="0"/>
              </a:rPr>
              <a:t>©Purple Cubed 2014</a:t>
            </a:r>
          </a:p>
          <a:p>
            <a:pPr algn="r"/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tis SansSerif Std" pitchFamily="34" charset="0"/>
              </a:rPr>
              <a:t>www.purplecubed.com</a:t>
            </a:r>
          </a:p>
        </p:txBody>
      </p:sp>
    </p:spTree>
    <p:extLst>
      <p:ext uri="{BB962C8B-B14F-4D97-AF65-F5344CB8AC3E}">
        <p14:creationId xmlns:p14="http://schemas.microsoft.com/office/powerpoint/2010/main" val="277161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24744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346050"/>
          </a:xfrm>
        </p:spPr>
        <p:txBody>
          <a:bodyPr/>
          <a:lstStyle/>
          <a:p>
            <a:r>
              <a:rPr lang="en-GB" sz="2800" dirty="0" smtClean="0">
                <a:solidFill>
                  <a:srgbClr val="4F2D7F"/>
                </a:solidFill>
              </a:rPr>
              <a:t>Leaders at all levels</a:t>
            </a:r>
            <a:endParaRPr lang="en-GB" sz="2800" dirty="0">
              <a:solidFill>
                <a:srgbClr val="4F2D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74" y="2767461"/>
            <a:ext cx="9144000" cy="6858000"/>
          </a:xfrm>
          <a:prstGeom prst="rect">
            <a:avLst/>
          </a:prstGeom>
        </p:spPr>
      </p:pic>
      <p:sp>
        <p:nvSpPr>
          <p:cNvPr id="4" name="Rectangle 1026"/>
          <p:cNvSpPr txBox="1">
            <a:spLocks noChangeArrowheads="1"/>
          </p:cNvSpPr>
          <p:nvPr/>
        </p:nvSpPr>
        <p:spPr>
          <a:xfrm>
            <a:off x="1248303" y="2528519"/>
            <a:ext cx="3141464" cy="1385582"/>
          </a:xfrm>
          <a:prstGeom prst="rect">
            <a:avLst/>
          </a:prstGeom>
        </p:spPr>
        <p:txBody>
          <a:bodyPr vert="horz" lIns="91422" tIns="45711" rIns="91422" bIns="45711" rtlCol="0" anchor="ctr">
            <a:normAutofit fontScale="97500"/>
          </a:bodyPr>
          <a:lstStyle/>
          <a:p>
            <a:pPr defTabSz="914218" fontAlgn="auto">
              <a:spcAft>
                <a:spcPts val="0"/>
              </a:spcAft>
              <a:defRPr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tis SansSerif Std" panose="020B0502030000020204" pitchFamily="34" charset="0"/>
                <a:ea typeface="+mj-ea"/>
                <a:cs typeface="Tahoma" pitchFamily="34" charset="0"/>
              </a:rPr>
              <a:t>Baby Boomers</a:t>
            </a:r>
          </a:p>
          <a:p>
            <a:pPr defTabSz="914218" fontAlgn="auto">
              <a:spcAft>
                <a:spcPts val="0"/>
              </a:spcAft>
              <a:defRPr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tis SansSerif Std" panose="020B0502030000020204" pitchFamily="34" charset="0"/>
                <a:ea typeface="+mj-ea"/>
                <a:cs typeface="Tahoma" pitchFamily="34" charset="0"/>
              </a:rPr>
              <a:t>1945-1961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tis SansSerif Std" panose="020B0502030000020204" pitchFamily="34" charset="0"/>
                <a:ea typeface="+mj-ea"/>
                <a:cs typeface="+mj-cs"/>
              </a:rPr>
              <a:t/>
            </a:r>
            <a:b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tis SansSerif Std" panose="020B0502030000020204" pitchFamily="34" charset="0"/>
                <a:ea typeface="+mj-ea"/>
                <a:cs typeface="+mj-cs"/>
              </a:rPr>
            </a:b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tis SansSerif Std" panose="020B0502030000020204" pitchFamily="34" charset="0"/>
                <a:ea typeface="+mj-ea"/>
                <a:cs typeface="+mj-cs"/>
              </a:rPr>
              <a:t/>
            </a:r>
            <a:b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tis SansSerif Std" panose="020B0502030000020204" pitchFamily="34" charset="0"/>
                <a:ea typeface="+mj-ea"/>
                <a:cs typeface="+mj-cs"/>
              </a:rPr>
            </a:b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Rotis SansSerif Std" panose="020B0502030000020204" pitchFamily="34" charset="0"/>
              <a:ea typeface="+mj-ea"/>
              <a:cs typeface="+mj-cs"/>
            </a:endParaRPr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>
          <a:xfrm>
            <a:off x="3798694" y="2521462"/>
            <a:ext cx="3281708" cy="1392639"/>
          </a:xfrm>
          <a:prstGeom prst="rect">
            <a:avLst/>
          </a:prstGeom>
        </p:spPr>
        <p:txBody>
          <a:bodyPr vert="horz" lIns="91422" tIns="45711" rIns="91422" bIns="45711" rtlCol="0" anchor="ctr">
            <a:noAutofit/>
          </a:bodyPr>
          <a:lstStyle/>
          <a:p>
            <a:pPr defTabSz="914218" fontAlgn="auto">
              <a:spcAft>
                <a:spcPts val="0"/>
              </a:spcAft>
              <a:defRPr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tis SansSerif Std" panose="020B0502030000020204" pitchFamily="34" charset="0"/>
                <a:ea typeface="+mj-ea"/>
                <a:cs typeface="Tahoma" pitchFamily="34" charset="0"/>
              </a:rPr>
              <a:t>Generation X</a:t>
            </a:r>
          </a:p>
          <a:p>
            <a:pPr defTabSz="914218" fontAlgn="auto">
              <a:spcAft>
                <a:spcPts val="0"/>
              </a:spcAft>
              <a:defRPr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tis SansSerif Std" panose="020B0502030000020204" pitchFamily="34" charset="0"/>
                <a:ea typeface="+mj-ea"/>
                <a:cs typeface="Tahoma" pitchFamily="34" charset="0"/>
              </a:rPr>
              <a:t>1962-1981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tis SansSerif Std" panose="020B0502030000020204" pitchFamily="34" charset="0"/>
                <a:ea typeface="+mj-ea"/>
                <a:cs typeface="+mj-cs"/>
              </a:rPr>
              <a:t/>
            </a:r>
            <a:b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tis SansSerif Std" panose="020B0502030000020204" pitchFamily="34" charset="0"/>
                <a:ea typeface="+mj-ea"/>
                <a:cs typeface="+mj-cs"/>
              </a:rPr>
            </a:b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tis SansSerif Std" panose="020B0502030000020204" pitchFamily="34" charset="0"/>
                <a:ea typeface="+mj-ea"/>
                <a:cs typeface="+mj-cs"/>
              </a:rPr>
              <a:t/>
            </a:r>
            <a:b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tis SansSerif Std" panose="020B0502030000020204" pitchFamily="34" charset="0"/>
                <a:ea typeface="+mj-ea"/>
                <a:cs typeface="+mj-cs"/>
              </a:rPr>
            </a:b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Rotis SansSerif Std" panose="020B0502030000020204" pitchFamily="34" charset="0"/>
              <a:ea typeface="+mj-ea"/>
              <a:cs typeface="+mj-cs"/>
            </a:endParaRPr>
          </a:p>
        </p:txBody>
      </p:sp>
      <p:sp>
        <p:nvSpPr>
          <p:cNvPr id="7" name="Rectangle 1026"/>
          <p:cNvSpPr txBox="1">
            <a:spLocks noChangeArrowheads="1"/>
          </p:cNvSpPr>
          <p:nvPr/>
        </p:nvSpPr>
        <p:spPr>
          <a:xfrm>
            <a:off x="6489328" y="2509136"/>
            <a:ext cx="3113700" cy="1395800"/>
          </a:xfrm>
          <a:prstGeom prst="rect">
            <a:avLst/>
          </a:prstGeom>
        </p:spPr>
        <p:txBody>
          <a:bodyPr vert="horz" lIns="91422" tIns="45711" rIns="91422" bIns="45711" rtlCol="0" anchor="ctr">
            <a:normAutofit fontScale="97500"/>
          </a:bodyPr>
          <a:lstStyle/>
          <a:p>
            <a:pPr defTabSz="914218" fontAlgn="auto">
              <a:spcAft>
                <a:spcPts val="0"/>
              </a:spcAft>
              <a:defRPr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tis SansSerif Std" panose="020B0502030000020204" pitchFamily="34" charset="0"/>
                <a:ea typeface="+mj-ea"/>
                <a:cs typeface="Tahoma" pitchFamily="34" charset="0"/>
              </a:rPr>
              <a:t>Generation Y</a:t>
            </a:r>
          </a:p>
          <a:p>
            <a:pPr defTabSz="914218" fontAlgn="auto">
              <a:spcAft>
                <a:spcPts val="0"/>
              </a:spcAft>
              <a:defRPr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tis SansSerif Std" panose="020B0502030000020204" pitchFamily="34" charset="0"/>
                <a:ea typeface="+mj-ea"/>
                <a:cs typeface="Tahoma" pitchFamily="34" charset="0"/>
              </a:rPr>
              <a:t>1982-2000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tis SansSerif Std" panose="020B0502030000020204" pitchFamily="34" charset="0"/>
                <a:ea typeface="+mj-ea"/>
                <a:cs typeface="Tahoma" pitchFamily="34" charset="0"/>
              </a:rPr>
              <a:t/>
            </a:r>
            <a:b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tis SansSerif Std" panose="020B0502030000020204" pitchFamily="34" charset="0"/>
                <a:ea typeface="+mj-ea"/>
                <a:cs typeface="Tahoma" pitchFamily="34" charset="0"/>
              </a:rPr>
            </a:b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tis SansSerif Std" panose="020B0502030000020204" pitchFamily="34" charset="0"/>
                <a:ea typeface="+mj-ea"/>
                <a:cs typeface="+mj-cs"/>
              </a:rPr>
              <a:t/>
            </a:r>
            <a:b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tis SansSerif Std" panose="020B0502030000020204" pitchFamily="34" charset="0"/>
                <a:ea typeface="+mj-ea"/>
                <a:cs typeface="+mj-cs"/>
              </a:rPr>
            </a:b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Rotis SansSerif Std" panose="020B0502030000020204" pitchFamily="34" charset="0"/>
              <a:ea typeface="+mj-ea"/>
              <a:cs typeface="+mj-cs"/>
            </a:endParaRPr>
          </a:p>
        </p:txBody>
      </p:sp>
      <p:sp>
        <p:nvSpPr>
          <p:cNvPr id="74754" name="AutoShape 2" descr="data:image/jpg;base64,/9j/4AAQSkZJRgABAQAAAQABAAD/2wBDAAkGBwgHBgkIBwgKCgkLDRYPDQwMDRsUFRAWIB0iIiAdHx8kKDQsJCYxJx8fLT0tMTU3Ojo6Iys/RD84QzQ5Ojf/2wBDAQoKCg0MDRoPDxo3JR8lNzc3Nzc3Nzc3Nzc3Nzc3Nzc3Nzc3Nzc3Nzc3Nzc3Nzc3Nzc3Nzc3Nzc3Nzc3Nzc3Nzf/wAARCADDAI8DASIAAhEBAxEB/8QAHAAAAgIDAQEAAAAAAAAAAAAABgcEBQABCAMC/8QAWBAAAQIFAQMFCQcPCgQHAAAAAQIDAAQFBhEhBxIxE0FRYXEIFCIygZGhsbIVMzZydMHCFhcjNUJSYmRzgpKz0uHwJDQ3VFV1g5TR01OTosMlQ0RWY+Lx/8QAFAEBAAAAAAAAAAAAAAAAAAAAAP/EABQRAQAAAAAAAAAAAAAAAAAAAAD/2gAMAwEAAhEDEQA/AKDZBY9vXnI1AVQziZuVdTgsvBKS2oaaEHnSrziDWt7FLblqNPvyLlQ76alnFs774Kd8JJGRu8M4gF7n+q94XuZJasIn5dbYH4afDHoCvPHSTiQ4goUMpUMK6wYDjW16YKzcdMpit7cmpltpZRxCSobxHYMw/wD6x1pjXlKn/mU/swtNk9HUja0mVWggU52YUoDm3ApI9JEdKTLzctLuPvKCGmkla1HmSBknzQCJoeze2apfdfoiVz/elMaa3VB8bxcPjZO7w5oK17D7TShSuUqegJ/nCf2IHtgs+5VbrueoPe+TQS8rXhvOKOPTDue96X8UwHNeyKxqReE1WGqqqaCZPk+S5BwJ8YrBzoc+KIZP1jbT/wCJU/8AMp/Zgd7nD+f3L/ge07DvJAxnngOWNrVmMWbXWGKeXlSMzL8o2p5QUQoHChnAzzH86GhSti1rTdMk5lxypBbzDbit2YSBkpB+964kbf6N7oWaiotoy7Tngsnn5Nfgq9JSfJB/b/2ipvyRr2BAJGl2Bab+0Ss2rNrnkcg207JqEwAVjk0qWk+DqfCyOrPRBgrYbahSd12phRGh74ScH9GFttLq8xQdss3VJT32Vcl3AM4CgGkZSeojI8sdGUqoy9VpktUJJQVLzLSXG1dRGYDkSmW9MTd3MW84MPqne9XN37nCsKPkwTD4+sfaWp5Sp4+UJ/Zj7ptn8jtqn6yW/wCTd5iZbVjTlXMtny+Cs/nCCXaNcibVtKdqCD/KSnkpYdLqtE+bU+SAVNubPbTr16V6kS66gZKmIbSlwTCd5bmSF67vAEYHZnngv+sdaYweUqf+ZT+zAp3NylLqtdUtRKiy0STxJ3law+Dw8sBxA6AlxQHAEiPiPR/35fxj6484C1tepmj3HTakDgS0yhxXxQdfRmOy0kLQlSTlJGh6o4gHGOutmVVNZsWjza1bzglw04c5O8jwDnrO7nywAxZND7z2u3lOAEIShvd6+Ww4fSkxe7XKr7lbP6q4FYcfbEsjtWd0+jePkgll6e1L1GcnUA8rN8nv/mAgeuFB3SVUKZSkUhCvHWuZcHYN1PtKgK7ubPttW/k7XtGH0970v4phCdzX9ta38na9ow+3vel/FMAku5w/n9y/4HtOwxtpFV9w7dbqhUQmVnpZa8cSjlUhQ/RJhc9zj/P7l/wfadgw2567OZ4f/Mx+sEAX1qQarVEnJFZSWpuXW1nmwpOAfTmPSjMOS1Jkpd7HKtS7aF9oSAfSIGdkdaFbsOmurXvPSye9Xdc+EjQZ/N3T5YMiYDlfbYcbS6t2MfqUQxO55uYzVOmbdmXMuSuX5bPO2SN4eRRz+dC722/0l1bsZ/Uoix7n74fZ/EnfowHS5A5uPTHOO3u5zVLlbo0s5mVpgKV4OinleN5hgdXhR0crxTHHl/8Aw5uD+8pj9YqAZXc1/bKufkGvaVD5PDywhu5r+2Vc/INe0qHydYDiF/35fxj64846fOxizScmUm8n8aVCa2vW1TbXudqQo7TjcuqVQ4QtwrO8SocT2QAvSaHU6uHDTJNyY5Ijf3MeDnOM+aGPZtZv+0KSqmyFAbeYLpdHfCSSkkDIGFDTTPlj62Fscs1WdPFUz9OGeuS6oAL+uJtK/wDbEl/y1/7kA16MXld9VFSqdFLbiWktJSynCQkEnnUTxUYcy5THNEdctjmgFPY7942VMTb9NoaXVzKEoWH0kgAHOmFCC5e0raIUlJtuSGRj3tf7cETkv1eiIzjGhOB5oBd2VU7wsx2edptEadVO7nKcuCcbpURjCh98Ysrsu6+Lpoj1Jn6DLNsOqSoqZSoKBSoKHFZHNEms3dRaapSOX75eH/ly43hnrVwECs7tDmlqIkpFhpPMXSVn0YEBZ2RWr1s2Vmpam0dDzUw4HCmYBISoDGRhQ4jHmEFI2k7RleLbUif8Nf8AuQsF3tXlKyJptHUlhGPVH01fdwNKB77bUBzKYRj1QFjdFHu+6a5MVecoa233wneSyMJG6kJGMqJ4CJll0i97Uq/unTbfU89ySmt17BThWOhQOdI3TNqk8wsCfp8s+jpZUW1enI9UMK2dolu1VaGlTRkphWgam8JBPUvxfOR2QHgq89qgGtpSgHxFf7kLGt2nd1Uq05UpqhvNvTb631pRjdClKJOMnhrHShAU0DoQRnMVk02CDoIBK2Su9LIfm3qfQEuqmUJQvvgZACSTphQ6YKVbTdoafGtyRH+Gv/cgqmmuOkVMyxk8B5oCqG0/aEeFuyH6C/8AchdbQ63Wa9W25yvSTUnNBhKEttAgFIJ11J5yYZi21JOcaQtdpB/8cY+TJ9aoA47n1aUNVve1ypn6cN/DSuqElsPe5Jusa8VM/ThstTYPPAT3JYK4REelsHhEhqa64gXRcUjb1Gen54b2PAaZScKdcPBI/wBeYQFRclVp9vyJm6k7uJ4IQnx3FdCRz/Nzwlrqu2rVsrQQqTkScJl0nBWPwjxV6oZkla1QqjirgukcrUXU/YZQj7HKIPBO6efp6OfXMBt328WVLfT4STw6u0/NALkxqPeYZUhRJGAeB6Y8IDIyMjIDI2kEnAjUTqfLLdcSU65OOwwBhZV6XBbqAlgqqFLRquUdVq2OlB4p9XVDnodwU25qf35S3t5I0caWMONK6FD+AebnhbWlboeUhW5jGpPMrpx/HngkrVpzNJKa9aRDNSZT9mlU6NziOJSR0/xxwYAomGwc6RXPsamPa3q5KXJSG6hKeCT4LrROrS+dJ9YPOCPJLdaznSAH3WOOkKjaejcrzI/Fk+tUOtxjjpCb2uI3LkYH4on2lQE3ZK/yKKl1qb+lDMZnM88K3ZegqbqWOlv6UHPKljKlnwEjKuoCAJ2JsH7oeeF2m4mrhvVNSmBv0umkpk0q8VS+dzt5x1AdEed1ViotWqublwpLU59iKlYwhCvvfVr05he02oKl0oQk4bSckdJ6fmgOmafUWJ5pKkKByNdYqbloyZplRQgYxr0QraLdq5ZzlErKOcjOR2QxKFdsvUWw0+UgkAKPNn+MQCfuOiOy82sqStQzpj1Y5hAw6ndWQQBjm6IfF601hdPemt5DTSU7y1nTdEIx5PLzGGElW+cJSBkn98BHjIJpSwrkmW0ue5/IpVw74dS2T5FHMeFQs6uyAJdkS4kcSwtLmP0STAU0s2XHAkAHqMG9oW65MTSFBtQPN0j/AFgMkFIam0cuDubw3t3iOyOgKEaZTqUxMMuNuNuI3kLB0WDz/wAc8AQUmRZpsohKgE+DxxxiPVKw2w2ohSQhI8Yq4QIXFeSJcKQhRUrmxC/rF1vzRBDiihQ014jogCFi5JS3L3E/KrKaZUfAnmxwSrPjjrBOfKemHApAUN5OCDwIOQY5WmplTpUFklJII8kN3Z/fLz1JlJOaSlYk0BpzG8p1aAThQA5kpwMHOccRAMVxnqhJbaEblzyw/E0+0qHwEhYCkKCkq1Cgc5B54Rm3FO7dcsPxJB/6lQH1skRvM1TTgWvpQR3UVN00toVurecSgY6OJ9Aih2OjLNWH4TX04vbnVy04zKjGQQQD0qOPQB6YDz2lLTJ2FIS27hSwhI04DOfmhN5h2bZ2gi0ZDAOjyMHHNumElAeiXFgYCiBx8sWsjWHJPO4rXAAz0xTRuAIqxdFTrcsxTi4tTIUMNp4uL5s9PV/+QyLZoMhaNPTMzYQupKTl18je5PP3COjoyOPZpC72dSqJm6ZYrGQwlT2o50jT0kQf154uOISVYSCTASpm5XVuK73YQhJ48pxHmiJLVlzezNtIKST4befPFZ4OMoTlIP3KSSTzYA1PZ1xpJSo5BOgwcDGIDd123L1iVcnpBKe/kjeykYDwxwP4XQfJAHJV2clJZUqlw8kTkA58E9IhqUVwoQEgnGpydSIVt2yyZS5Kg02MI5UqAHMFa/PAR5yormlEuKJyNe3miConABxpHzGQG4OtlD7IqkzLuEJW62N0noHH5oBIL9mLIeuUAgaNnXo1EA/7aUXKS02o5UwVMnsSdPRiE3t5GLtlPkKPaXDaoEwGqzUpE8CEPpHk3VfNCm29/C6U+Qo9tcB97G/eqt8Zr6cEU21y96SbBAIUGjjsKifVA7sa1aq3xmvpxeTM4mX2gMOODwGW2wfKCfngJ23Pe+p6TlW21LWp8KwhJOAEnJ7IRBGOMdHuz6qjeG+0ohpuXS0EngSST2Hjw6hCf2qU1qmXhMol0JbQ8hL24nQAnIPpBMAHxkZGQBHYM6mSuaWKjgPBTOegqGB6cQwKsgrczgnd49OOb05hPp3kkKTkEHIUOmGRQbnaqkslqZUhE8kYUFYw71jPOecQEsIAIKVFKkDIwcYPNHwkagNnJVxUMxISkFRCipGvMAofNEyTlWlr4KXj77wR24GYCRTpVQQlasiFLdE4ieuCemG/ELhSnsGg9UHF33a1JSjtPprwdmnAUOOpOQ2DxwedXqhZnjAajIyMgNjjDL2TUqYlX3azNsKRJFASl0kdOpwTkjSAOgyPulWJOS1w86lJx0c8dKztJl5WQk6fKIG4dxspSoDTONRiA8aWwGrpm3BwMsMa8QSIVO3c5u2VP4ij2lQ3GmjL3FMj7ky43RnOm9Cg25HN2Suf6kj2lQErYwPsVX0+6a+nEi+WHZO4WpxCiGphoDsUjT50nzx47FRlqr/Ga+nFztNl80yUmQCS0/unHQofuEBNshxxVQK0pJKVBSgASToIXm16a76vebASQGENta8/g5PpUYYmzFSX30OZBzneHkEfG1yzm6mVVGRT/KkIzhI8fqPzdZPTAIoDMXdt0FyrziGiQlJBUAVBJXjmSTpnozxOkEdgWG9XCJ2dQoSSCN7r7eqCTaRLUuh09LNN3U4JGEnCkL01SRwP3w4HQjUagDVrvaQp66YWkO7iypDuMKB5x+46g5BgWOhyI9ZiYcmHFOOqKlq1JPEx4wFpK3BVZVG61PO7vQo72PODEhM/Xa2sSqH5l/f05NsYB7QnA88Ugg1sMtonkYcUCSAQB+6AjVGxKtTZJMxNpQhSuDSVBSvLjT0mBl+XW0vC+IjpWekkVKjlI8I7vMIRtz0l6WmlpCcDe8LXQdp+aAFo1H24goUQY+pdlUw8lpsZWs4AgL/Z4245edJCEb475SFdQ5/njpuflk8tLKG8N1wZweon5oXGzG25Kmvy0y6Eh1IICifusan5oYlUqEu3uqDyCU+FgHOMQFKXS/Xn3UrAS20E4zxJP/1MJ/bareuqWI/qSPaVDVpiioPvHQuOnXqH78wptsp3rnl8f1NPtKgLbYmPsVX+M19OCu/mg5bE0SPEU2ofpgfPArsRGWqx2s/Tgpvx0GjGRRkvzK0ADB8FIVkqJ5vFxAL+hTFUpT6Z6QKg0FAK5046xDXkZ96pySlTJC1LTpiKun2403SGUoBBUjCiecdcfL/f9Ma7zkXWcKVuBS9SD2dUBoXpT6VIzFJLBkJtlC1peVgImG+lOeKjkgjpB8iYuKruVafW6dGwSEJzkAQ4KvRJKqU4Sc63vgDKXPu0E/dA9MK24LQqNHKnUJMzKA+/NpOUj8Ic3bw64AbjUbxGoDY4wQ2ytYn2lFxJ8LipRPogdi4oboamkK3lZyOEB0bbLvLyAzu+LjpgYvyhoWC80jIOqosbLnA4wgjOqe2Jl51qi0uRUmrTjLbik+Az4ziuxPHymA59rElyLykoSSM5yRiPWz2OUrTKlIyhKgN7GgJ4a+QwUStuVK6pgPPNKp1KK95KnE/ZHB1J+c+mCurUGVkbVekqQ1yBaKHgoHwlqSckk85xmAJ5ZhpqRGArexoAOBiO5JlJQlxO4HNVKPEjESbIm3anSkmeO7MM+CpA04c8TLsaS3Jb6QQ4Ad0jsgK2TXiUaxpvJ3vPr88Kba+c3HLn8UT7SoabK/5O1wH2NPDsEKjawc3Cx8lT7SoC72Nulim3C8nxm20LHaErMWWzu+pKnzMwm5Q48ZoBPfa/sgSPvVJ+96xw6IErAr7VGptZl3JKcmFTjYQhUu3vBJ3VDwv0hFKG5sDHeM5j8iqA6kZlpCpSLb9KmGlMq1bdZVvI8mPVA9U6FNtTKHA0XGU5O+2M68Bkcef0QjqFX69bc0ZqlpnZf/iILR5NY/CSRgww6ft2Z70WKlRliZCDuLlnAUKVjTIVqNeswF24mIrgxwgdF/SrzaVt0mqrSoZ3g0DveXOsR5m/JJlIU9Tak0knALjYSPSYCRV7WpNRUVuSwadPFxnwCe0cD5oGJvZ8sFRlJ9JHMHWyPSM+qLz6spd1AW1S6mpJ1CgyCCIjzF5yrACn6dUGgTgFbYGfOYAe+oGsnxFSih0h0j1iJEnYdfQoKQ5JNEcCpzOPMkwQNXg0AD7k1MgjQpY4x9O39JSu73xTqg0TwDjYTnzmAkSdt10tJamrleaZGhRKJKSfztDFvSbWo9Md5dmWLszx5eYVyi89OToPIIHxtJpPPKTvkCf9YlpvuXKQpNHqpBGQQyDn0wBlv65Prjzf3nGVtoBUtSSAkcSSNB54Evq6Y/sarf8AI/fEKpX6+0gPSFLnW3GxkKmGsJSc8TjjjWAbVKtVyXnlTbj5QlYG8wgZyeknm8mYuKrSG5+XDSlqaWAQlYSDjyRzHUb5uCqvFU7Vp9ZUfEQ6UJHUEpwIuaHN7QpVSZiky1wKQNQFNuOIV2pVkEQDFWy9I4lJkgvMpCFkcCQMZHUeMKnaireuBg/iqfaVBbV75mW3EzFxUOfkZpxKUrHIlKFKAAyne6cZxk46YXt31liuVJuZl23EIS0EYXjOhJ5u2Ab3c1/a2t/l2vZVDjmpliTl3JmbeQyw0krcccVupSkcSTzCE53Nf2trf5dr2VQ0rspj1Ztqp02WWhD03LOMoUskJBUMa4zpATJCoSVTlhMU6bYm2CSA4w4FpJ6MiFttvtGnTlrzVcalW2ajJlK1OtpCS6gkAhXTxyCddOuL/ZdZb9l0WYlZubRMzEy/yq+TBCE6AYGdTw44ECu3G+KexQ5m25J7lp+ZKUvhPBlAIJyeGTjGB15xjUDPZX/R5Qvko9ZgQ7o74LUv+8B+rXBfsr/o9oXyUeswId0d8FqZ/eA/VrgDTZp8AaB8ib9UBPdIfBemfLv+2qDbZp8AaB8hb9UBPdIfBemfLv8AtqgGVbnwfpvyRr2BCe7pj3y3vizPrahw258H6Z8ka9gQnu6Y98t74sz62oBHx2davwXo/wAhY/VpjjGOzrV+C9H+Qsfq0wFkt1tGAtxKc8N44gW2mPsrsGupS62SZNegUI8r72fSN6Pyjs7PTcsZVCkJDG7rvEHXIPRCv2jbK6ZalqzFWlalPvutuNpDbpTukKVg5wIAv2LWRI0ygSlem2EPVKdRyrbixnkWz4oT0EjUnjriDa4rtoVtrl0Vqotyq5gnk0qSpRIHE+CDgdZ0ip2TVqVq9i0oS7iS5KMJlnkZ1QtA3dR1gAjtiyumzqHdbbaazKcqpoENOoWULRnjgj1HIgLaclZSpyamJplqalXk4UhaQpCwergY5S2m221at3zdOlc96qCXpcKJJShXNnqOR5IbNw7Jqw0yVWxddSBQMIlZuYWBgcAFpOnRqPLCOuBiqy1Vfla8Znv5g7jgmVlSh0aknI1yMaawDn7mv7W1v8u17Koa1yVT3EoM/VOR5bvOXW9ye9u7+6M4zg4hP9zzU5Cn02sienpWWK32t0PPJQVYSrhkwe7QK9R5iyK4yxVpBx1ci6EoRNIJUd06AA6wFhYd2MXlQvdNiXVLKDqmnGVLCt1QxzjGRgjmEDG3qjy07ZDtRU2DMyLram3MeEEqUEqTno1Bx0iBzue67T5Gk1iSn52XliJhDqOXeSjeCkkHGSM+L6YONolTo9VsitScvVae48uVUUITNNkqUnwgBr1QEvZSoK2d0Ig/+mx/1GBrugpCanbSlFyrDjwl51K3AhJUUpKVJzgc2SB5YFdi+0eRpMgLfr7wl2UrUqVmV+IkE5KFdGuSDw1IONIecpNy04wl2UfafaPBbKwtJ8ogKewJV+SsuiS002pp5uSbC21DBSd0aEcxgB7pBSfqapaCfCM6SB1BtWfWIZ1WrNMo8uX6pPS8o2BnLywnPYOJ8kc17XL4avGsNIkAoU2SCksqUMF1R8ZeOYHAAHHA68AOk7c+D9N+SNewIVvdAUKrVtyh+5NOmp0NJf5TkGivczyeM46cHzQf0C4aK3QqchysU9K0yrQUDNNgg7g64n/VJQv7Zp3+bb/1gOTZ20LjkJR2bnaJPsS7Qyt1xhSUpHSTHWVq/BekfIWP1aYFdqVcpE1YFaZlqpIuurYAShuZQpSjvJ4AHWLi2bgorVt0pt2r09C0STKVJVNNgghAyCMwFftCuuv25MSTdCt56rJeQtTqm2nF8mQRgeAD0njCyvu8bvuS2pqn1GzpuTlfBdcmO93huBB3sklOANOeHf8AVJQv7Zp3+bb/ANYpL3r1Hfs2utMVWQccXTphKUImkEqJbVgAZ1MAnra2d7Q6UtmpUF5qWLqErCm5tIC0nUBSToRrwIMFM7tHvGx3ZSWvWlyc0H0kodlnQhZA0JOMpzqNMCJuyXaVSpmiytFrc43KT0ogNNuPK3UPoGifCOgUBgEHjjPYzJuRp1XZZVNysrONJO+0XG0uJB6RnMB60ydbqVNlZ5lK0tzLKHUBYwoBSQRkcxwYQvdHSrLdyUuZawHnpVQcxxO6rQnzkeSHVXbnotvS6natUWJcJHvalgrV1BI1PmjmDaLdqrwuV2ohtTcshIalm18UoHOebJJJPbAC54xnAxkZAb+5z1mNARkZAYo4yB0x9IWpBBQopPSk4jIyA0olSsk5PTGs8O2MjIDCIzEZGQGACMxGRkBmIwRkZAfR4fx0RtLjjYIQtSQRrg4zGRkB85yI+DGRkB//2Q=="/>
          <p:cNvSpPr>
            <a:spLocks noChangeAspect="1" noChangeArrowheads="1"/>
          </p:cNvSpPr>
          <p:nvPr/>
        </p:nvSpPr>
        <p:spPr bwMode="auto">
          <a:xfrm>
            <a:off x="197687" y="-922611"/>
            <a:ext cx="1319253" cy="1931650"/>
          </a:xfrm>
          <a:prstGeom prst="rect">
            <a:avLst/>
          </a:prstGeom>
          <a:noFill/>
        </p:spPr>
        <p:txBody>
          <a:bodyPr vert="horz" wrap="square" lIns="119594" tIns="59797" rIns="119594" bIns="597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6" name="AutoShape 4" descr="data:image/jpg;base64,/9j/4AAQSkZJRgABAQAAAQABAAD/2wBDAAkGBwgHBgkIBwgKCgkLDRYPDQwMDRsUFRAWIB0iIiAdHx8kKDQsJCYxJx8fLT0tMTU3Ojo6Iys/RD84QzQ5Ojf/2wBDAQoKCg0MDRoPDxo3JR8lNzc3Nzc3Nzc3Nzc3Nzc3Nzc3Nzc3Nzc3Nzc3Nzc3Nzc3Nzc3Nzc3Nzc3Nzc3Nzc3Nzf/wAARCADDAI8DASIAAhEBAxEB/8QAHAAAAgIDAQEAAAAAAAAAAAAABgcEBQABCAMC/8QAWBAAAQIFAQMFCQcPCgQHAAAAAQIDAAQFBhEhBxIxE0FRYXEIFCIygZGhsbIVMzZydMHCFhcjNUJSYmRzgpKz0uHwJDQ3VFV1g5TR01OTosMlQ0RWY+Lx/8QAFAEBAAAAAAAAAAAAAAAAAAAAAP/EABQRAQAAAAAAAAAAAAAAAAAAAAD/2gAMAwEAAhEDEQA/AKDZBY9vXnI1AVQziZuVdTgsvBKS2oaaEHnSrziDWt7FLblqNPvyLlQ76alnFs774Kd8JJGRu8M4gF7n+q94XuZJasIn5dbYH4afDHoCvPHSTiQ4goUMpUMK6wYDjW16YKzcdMpit7cmpltpZRxCSobxHYMw/wD6x1pjXlKn/mU/swtNk9HUja0mVWggU52YUoDm3ApI9JEdKTLzctLuPvKCGmkla1HmSBknzQCJoeze2apfdfoiVz/elMaa3VB8bxcPjZO7w5oK17D7TShSuUqegJ/nCf2IHtgs+5VbrueoPe+TQS8rXhvOKOPTDue96X8UwHNeyKxqReE1WGqqqaCZPk+S5BwJ8YrBzoc+KIZP1jbT/wCJU/8AMp/Zgd7nD+f3L/ge07DvJAxnngOWNrVmMWbXWGKeXlSMzL8o2p5QUQoHChnAzzH86GhSti1rTdMk5lxypBbzDbit2YSBkpB+964kbf6N7oWaiotoy7Tngsnn5Nfgq9JSfJB/b/2ipvyRr2BAJGl2Bab+0Ss2rNrnkcg207JqEwAVjk0qWk+DqfCyOrPRBgrYbahSd12phRGh74ScH9GFttLq8xQdss3VJT32Vcl3AM4CgGkZSeojI8sdGUqoy9VpktUJJQVLzLSXG1dRGYDkSmW9MTd3MW84MPqne9XN37nCsKPkwTD4+sfaWp5Sp4+UJ/Zj7ptn8jtqn6yW/wCTd5iZbVjTlXMtny+Cs/nCCXaNcibVtKdqCD/KSnkpYdLqtE+bU+SAVNubPbTr16V6kS66gZKmIbSlwTCd5bmSF67vAEYHZnngv+sdaYweUqf+ZT+zAp3NylLqtdUtRKiy0STxJ3law+Dw8sBxA6AlxQHAEiPiPR/35fxj6484C1tepmj3HTakDgS0yhxXxQdfRmOy0kLQlSTlJGh6o4gHGOutmVVNZsWjza1bzglw04c5O8jwDnrO7nywAxZND7z2u3lOAEIShvd6+Ww4fSkxe7XKr7lbP6q4FYcfbEsjtWd0+jePkgll6e1L1GcnUA8rN8nv/mAgeuFB3SVUKZSkUhCvHWuZcHYN1PtKgK7ubPttW/k7XtGH0970v4phCdzX9ta38na9ow+3vel/FMAku5w/n9y/4HtOwxtpFV9w7dbqhUQmVnpZa8cSjlUhQ/RJhc9zj/P7l/wfadgw2567OZ4f/Mx+sEAX1qQarVEnJFZSWpuXW1nmwpOAfTmPSjMOS1Jkpd7HKtS7aF9oSAfSIGdkdaFbsOmurXvPSye9Xdc+EjQZ/N3T5YMiYDlfbYcbS6t2MfqUQxO55uYzVOmbdmXMuSuX5bPO2SN4eRRz+dC722/0l1bsZ/Uoix7n74fZ/EnfowHS5A5uPTHOO3u5zVLlbo0s5mVpgKV4OinleN5hgdXhR0crxTHHl/8Aw5uD+8pj9YqAZXc1/bKufkGvaVD5PDywhu5r+2Vc/INe0qHydYDiF/35fxj64846fOxizScmUm8n8aVCa2vW1TbXudqQo7TjcuqVQ4QtwrO8SocT2QAvSaHU6uHDTJNyY5Ijf3MeDnOM+aGPZtZv+0KSqmyFAbeYLpdHfCSSkkDIGFDTTPlj62Fscs1WdPFUz9OGeuS6oAL+uJtK/wDbEl/y1/7kA16MXld9VFSqdFLbiWktJSynCQkEnnUTxUYcy5THNEdctjmgFPY7942VMTb9NoaXVzKEoWH0kgAHOmFCC5e0raIUlJtuSGRj3tf7cETkv1eiIzjGhOB5oBd2VU7wsx2edptEadVO7nKcuCcbpURjCh98Ysrsu6+Lpoj1Jn6DLNsOqSoqZSoKBSoKHFZHNEms3dRaapSOX75eH/ly43hnrVwECs7tDmlqIkpFhpPMXSVn0YEBZ2RWr1s2Vmpam0dDzUw4HCmYBISoDGRhQ4jHmEFI2k7RleLbUif8Nf8AuQsF3tXlKyJptHUlhGPVH01fdwNKB77bUBzKYRj1QFjdFHu+6a5MVecoa233wneSyMJG6kJGMqJ4CJll0i97Uq/unTbfU89ySmt17BThWOhQOdI3TNqk8wsCfp8s+jpZUW1enI9UMK2dolu1VaGlTRkphWgam8JBPUvxfOR2QHgq89qgGtpSgHxFf7kLGt2nd1Uq05UpqhvNvTb631pRjdClKJOMnhrHShAU0DoQRnMVk02CDoIBK2Su9LIfm3qfQEuqmUJQvvgZACSTphQ6YKVbTdoafGtyRH+Gv/cgqmmuOkVMyxk8B5oCqG0/aEeFuyH6C/8AchdbQ63Wa9W25yvSTUnNBhKEttAgFIJ11J5yYZi21JOcaQtdpB/8cY+TJ9aoA47n1aUNVve1ypn6cN/DSuqElsPe5Jusa8VM/ThstTYPPAT3JYK4REelsHhEhqa64gXRcUjb1Gen54b2PAaZScKdcPBI/wBeYQFRclVp9vyJm6k7uJ4IQnx3FdCRz/Nzwlrqu2rVsrQQqTkScJl0nBWPwjxV6oZkla1QqjirgukcrUXU/YZQj7HKIPBO6efp6OfXMBt328WVLfT4STw6u0/NALkxqPeYZUhRJGAeB6Y8IDIyMjIDI2kEnAjUTqfLLdcSU65OOwwBhZV6XBbqAlgqqFLRquUdVq2OlB4p9XVDnodwU25qf35S3t5I0caWMONK6FD+AebnhbWlboeUhW5jGpPMrpx/HngkrVpzNJKa9aRDNSZT9mlU6NziOJSR0/xxwYAomGwc6RXPsamPa3q5KXJSG6hKeCT4LrROrS+dJ9YPOCPJLdaznSAH3WOOkKjaejcrzI/Fk+tUOtxjjpCb2uI3LkYH4on2lQE3ZK/yKKl1qb+lDMZnM88K3ZegqbqWOlv6UHPKljKlnwEjKuoCAJ2JsH7oeeF2m4mrhvVNSmBv0umkpk0q8VS+dzt5x1AdEed1ViotWqublwpLU59iKlYwhCvvfVr05he02oKl0oQk4bSckdJ6fmgOmafUWJ5pKkKByNdYqbloyZplRQgYxr0QraLdq5ZzlErKOcjOR2QxKFdsvUWw0+UgkAKPNn+MQCfuOiOy82sqStQzpj1Y5hAw6ndWQQBjm6IfF601hdPemt5DTSU7y1nTdEIx5PLzGGElW+cJSBkn98BHjIJpSwrkmW0ue5/IpVw74dS2T5FHMeFQs6uyAJdkS4kcSwtLmP0STAU0s2XHAkAHqMG9oW65MTSFBtQPN0j/AFgMkFIam0cuDubw3t3iOyOgKEaZTqUxMMuNuNuI3kLB0WDz/wAc8AQUmRZpsohKgE+DxxxiPVKw2w2ohSQhI8Yq4QIXFeSJcKQhRUrmxC/rF1vzRBDiihQ014jogCFi5JS3L3E/KrKaZUfAnmxwSrPjjrBOfKemHApAUN5OCDwIOQY5WmplTpUFklJII8kN3Z/fLz1JlJOaSlYk0BpzG8p1aAThQA5kpwMHOccRAMVxnqhJbaEblzyw/E0+0qHwEhYCkKCkq1Cgc5B54Rm3FO7dcsPxJB/6lQH1skRvM1TTgWvpQR3UVN00toVurecSgY6OJ9Aih2OjLNWH4TX04vbnVy04zKjGQQQD0qOPQB6YDz2lLTJ2FIS27hSwhI04DOfmhN5h2bZ2gi0ZDAOjyMHHNumElAeiXFgYCiBx8sWsjWHJPO4rXAAz0xTRuAIqxdFTrcsxTi4tTIUMNp4uL5s9PV/+QyLZoMhaNPTMzYQupKTl18je5PP3COjoyOPZpC72dSqJm6ZYrGQwlT2o50jT0kQf154uOISVYSCTASpm5XVuK73YQhJ48pxHmiJLVlzezNtIKST4befPFZ4OMoTlIP3KSSTzYA1PZ1xpJSo5BOgwcDGIDd123L1iVcnpBKe/kjeykYDwxwP4XQfJAHJV2clJZUqlw8kTkA58E9IhqUVwoQEgnGpydSIVt2yyZS5Kg02MI5UqAHMFa/PAR5yormlEuKJyNe3miConABxpHzGQG4OtlD7IqkzLuEJW62N0noHH5oBIL9mLIeuUAgaNnXo1EA/7aUXKS02o5UwVMnsSdPRiE3t5GLtlPkKPaXDaoEwGqzUpE8CEPpHk3VfNCm29/C6U+Qo9tcB97G/eqt8Zr6cEU21y96SbBAIUGjjsKifVA7sa1aq3xmvpxeTM4mX2gMOODwGW2wfKCfngJ23Pe+p6TlW21LWp8KwhJOAEnJ7IRBGOMdHuz6qjeG+0ohpuXS0EngSST2Hjw6hCf2qU1qmXhMol0JbQ8hL24nQAnIPpBMAHxkZGQBHYM6mSuaWKjgPBTOegqGB6cQwKsgrczgnd49OOb05hPp3kkKTkEHIUOmGRQbnaqkslqZUhE8kYUFYw71jPOecQEsIAIKVFKkDIwcYPNHwkagNnJVxUMxISkFRCipGvMAofNEyTlWlr4KXj77wR24GYCRTpVQQlasiFLdE4ieuCemG/ELhSnsGg9UHF33a1JSjtPprwdmnAUOOpOQ2DxwedXqhZnjAajIyMgNjjDL2TUqYlX3azNsKRJFASl0kdOpwTkjSAOgyPulWJOS1w86lJx0c8dKztJl5WQk6fKIG4dxspSoDTONRiA8aWwGrpm3BwMsMa8QSIVO3c5u2VP4ij2lQ3GmjL3FMj7ky43RnOm9Cg25HN2Suf6kj2lQErYwPsVX0+6a+nEi+WHZO4WpxCiGphoDsUjT50nzx47FRlqr/Ga+nFztNl80yUmQCS0/unHQofuEBNshxxVQK0pJKVBSgASToIXm16a76vebASQGENta8/g5PpUYYmzFSX30OZBzneHkEfG1yzm6mVVGRT/KkIzhI8fqPzdZPTAIoDMXdt0FyrziGiQlJBUAVBJXjmSTpnozxOkEdgWG9XCJ2dQoSSCN7r7eqCTaRLUuh09LNN3U4JGEnCkL01SRwP3w4HQjUagDVrvaQp66YWkO7iypDuMKB5x+46g5BgWOhyI9ZiYcmHFOOqKlq1JPEx4wFpK3BVZVG61PO7vQo72PODEhM/Xa2sSqH5l/f05NsYB7QnA88Ugg1sMtonkYcUCSAQB+6AjVGxKtTZJMxNpQhSuDSVBSvLjT0mBl+XW0vC+IjpWekkVKjlI8I7vMIRtz0l6WmlpCcDe8LXQdp+aAFo1H24goUQY+pdlUw8lpsZWs4AgL/Z4245edJCEb475SFdQ5/njpuflk8tLKG8N1wZweon5oXGzG25Kmvy0y6Eh1IICifusan5oYlUqEu3uqDyCU+FgHOMQFKXS/Xn3UrAS20E4zxJP/1MJ/bareuqWI/qSPaVDVpiioPvHQuOnXqH78wptsp3rnl8f1NPtKgLbYmPsVX+M19OCu/mg5bE0SPEU2ofpgfPArsRGWqx2s/Tgpvx0GjGRRkvzK0ADB8FIVkqJ5vFxAL+hTFUpT6Z6QKg0FAK5046xDXkZ96pySlTJC1LTpiKun2403SGUoBBUjCiecdcfL/f9Ma7zkXWcKVuBS9SD2dUBoXpT6VIzFJLBkJtlC1peVgImG+lOeKjkgjpB8iYuKruVafW6dGwSEJzkAQ4KvRJKqU4Sc63vgDKXPu0E/dA9MK24LQqNHKnUJMzKA+/NpOUj8Ic3bw64AbjUbxGoDY4wQ2ytYn2lFxJ8LipRPogdi4oboamkK3lZyOEB0bbLvLyAzu+LjpgYvyhoWC80jIOqosbLnA4wgjOqe2Jl51qi0uRUmrTjLbik+Az4ziuxPHymA59rElyLykoSSM5yRiPWz2OUrTKlIyhKgN7GgJ4a+QwUStuVK6pgPPNKp1KK95KnE/ZHB1J+c+mCurUGVkbVekqQ1yBaKHgoHwlqSckk85xmAJ5ZhpqRGArexoAOBiO5JlJQlxO4HNVKPEjESbIm3anSkmeO7MM+CpA04c8TLsaS3Jb6QQ4Ad0jsgK2TXiUaxpvJ3vPr88Kba+c3HLn8UT7SoabK/5O1wH2NPDsEKjawc3Cx8lT7SoC72Nulim3C8nxm20LHaErMWWzu+pKnzMwm5Q48ZoBPfa/sgSPvVJ+96xw6IErAr7VGptZl3JKcmFTjYQhUu3vBJ3VDwv0hFKG5sDHeM5j8iqA6kZlpCpSLb9KmGlMq1bdZVvI8mPVA9U6FNtTKHA0XGU5O+2M68Bkcef0QjqFX69bc0ZqlpnZf/iILR5NY/CSRgww6ft2Z70WKlRliZCDuLlnAUKVjTIVqNeswF24mIrgxwgdF/SrzaVt0mqrSoZ3g0DveXOsR5m/JJlIU9Tak0knALjYSPSYCRV7WpNRUVuSwadPFxnwCe0cD5oGJvZ8sFRlJ9JHMHWyPSM+qLz6spd1AW1S6mpJ1CgyCCIjzF5yrACn6dUGgTgFbYGfOYAe+oGsnxFSih0h0j1iJEnYdfQoKQ5JNEcCpzOPMkwQNXg0AD7k1MgjQpY4x9O39JSu73xTqg0TwDjYTnzmAkSdt10tJamrleaZGhRKJKSfztDFvSbWo9Md5dmWLszx5eYVyi89OToPIIHxtJpPPKTvkCf9YlpvuXKQpNHqpBGQQyDn0wBlv65Prjzf3nGVtoBUtSSAkcSSNB54Evq6Y/sarf8AI/fEKpX6+0gPSFLnW3GxkKmGsJSc8TjjjWAbVKtVyXnlTbj5QlYG8wgZyeknm8mYuKrSG5+XDSlqaWAQlYSDjyRzHUb5uCqvFU7Vp9ZUfEQ6UJHUEpwIuaHN7QpVSZiky1wKQNQFNuOIV2pVkEQDFWy9I4lJkgvMpCFkcCQMZHUeMKnaireuBg/iqfaVBbV75mW3EzFxUOfkZpxKUrHIlKFKAAyne6cZxk46YXt31liuVJuZl23EIS0EYXjOhJ5u2Ab3c1/a2t/l2vZVDjmpliTl3JmbeQyw0krcccVupSkcSTzCE53Nf2trf5dr2VQ0rspj1Ztqp02WWhD03LOMoUskJBUMa4zpATJCoSVTlhMU6bYm2CSA4w4FpJ6MiFttvtGnTlrzVcalW2ajJlK1OtpCS6gkAhXTxyCddOuL/ZdZb9l0WYlZubRMzEy/yq+TBCE6AYGdTw44ECu3G+KexQ5m25J7lp+ZKUvhPBlAIJyeGTjGB15xjUDPZX/R5Qvko9ZgQ7o74LUv+8B+rXBfsr/o9oXyUeswId0d8FqZ/eA/VrgDTZp8AaB8ib9UBPdIfBemfLv+2qDbZp8AaB8hb9UBPdIfBemfLv8AtqgGVbnwfpvyRr2BCe7pj3y3vizPrahw258H6Z8ka9gQnu6Y98t74sz62oBHx2davwXo/wAhY/VpjjGOzrV+C9H+Qsfq0wFkt1tGAtxKc8N44gW2mPsrsGupS62SZNegUI8r72fSN6Pyjs7PTcsZVCkJDG7rvEHXIPRCv2jbK6ZalqzFWlalPvutuNpDbpTukKVg5wIAv2LWRI0ygSlem2EPVKdRyrbixnkWz4oT0EjUnjriDa4rtoVtrl0Vqotyq5gnk0qSpRIHE+CDgdZ0ip2TVqVq9i0oS7iS5KMJlnkZ1QtA3dR1gAjtiyumzqHdbbaazKcqpoENOoWULRnjgj1HIgLaclZSpyamJplqalXk4UhaQpCwergY5S2m221at3zdOlc96qCXpcKJJShXNnqOR5IbNw7Jqw0yVWxddSBQMIlZuYWBgcAFpOnRqPLCOuBiqy1Vfla8Znv5g7jgmVlSh0aknI1yMaawDn7mv7W1v8u17Koa1yVT3EoM/VOR5bvOXW9ye9u7+6M4zg4hP9zzU5Cn02sienpWWK32t0PPJQVYSrhkwe7QK9R5iyK4yxVpBx1ci6EoRNIJUd06AA6wFhYd2MXlQvdNiXVLKDqmnGVLCt1QxzjGRgjmEDG3qjy07ZDtRU2DMyLram3MeEEqUEqTno1Bx0iBzue67T5Gk1iSn52XliJhDqOXeSjeCkkHGSM+L6YONolTo9VsitScvVae48uVUUITNNkqUnwgBr1QEvZSoK2d0Ig/+mx/1GBrugpCanbSlFyrDjwl51K3AhJUUpKVJzgc2SB5YFdi+0eRpMgLfr7wl2UrUqVmV+IkE5KFdGuSDw1IONIecpNy04wl2UfafaPBbKwtJ8ogKewJV+SsuiS002pp5uSbC21DBSd0aEcxgB7pBSfqapaCfCM6SB1BtWfWIZ1WrNMo8uX6pPS8o2BnLywnPYOJ8kc17XL4avGsNIkAoU2SCksqUMF1R8ZeOYHAAHHA68AOk7c+D9N+SNewIVvdAUKrVtyh+5NOmp0NJf5TkGivczyeM46cHzQf0C4aK3QqchysU9K0yrQUDNNgg7g64n/VJQv7Zp3+bb/1gOTZ20LjkJR2bnaJPsS7Qyt1xhSUpHSTHWVq/BekfIWP1aYFdqVcpE1YFaZlqpIuurYAShuZQpSjvJ4AHWLi2bgorVt0pt2r09C0STKVJVNNgghAyCMwFftCuuv25MSTdCt56rJeQtTqm2nF8mQRgeAD0njCyvu8bvuS2pqn1GzpuTlfBdcmO93huBB3sklOANOeHf8AVJQv7Zp3+bb/ANYpL3r1Hfs2utMVWQccXTphKUImkEqJbVgAZ1MAnra2d7Q6UtmpUF5qWLqErCm5tIC0nUBSToRrwIMFM7tHvGx3ZSWvWlyc0H0kodlnQhZA0JOMpzqNMCJuyXaVSpmiytFrc43KT0ogNNuPK3UPoGifCOgUBgEHjjPYzJuRp1XZZVNysrONJO+0XG0uJB6RnMB60ydbqVNlZ5lK0tzLKHUBYwoBSQRkcxwYQvdHSrLdyUuZawHnpVQcxxO6rQnzkeSHVXbnotvS6natUWJcJHvalgrV1BI1PmjmDaLdqrwuV2ohtTcshIalm18UoHOebJJJPbAC54xnAxkZAb+5z1mNARkZAYo4yB0x9IWpBBQopPSk4jIyA0olSsk5PTGs8O2MjIDCIzEZGQGACMxGRkBmIwRkZAfR4fx0RtLjjYIQtSQRrg4zGRkB85yI+DGRkB//2Q=="/>
          <p:cNvSpPr>
            <a:spLocks noChangeAspect="1" noChangeArrowheads="1"/>
          </p:cNvSpPr>
          <p:nvPr/>
        </p:nvSpPr>
        <p:spPr bwMode="auto">
          <a:xfrm>
            <a:off x="197687" y="-922611"/>
            <a:ext cx="1319253" cy="1931650"/>
          </a:xfrm>
          <a:prstGeom prst="rect">
            <a:avLst/>
          </a:prstGeom>
          <a:noFill/>
        </p:spPr>
        <p:txBody>
          <a:bodyPr vert="horz" wrap="square" lIns="119594" tIns="59797" rIns="119594" bIns="597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6555" y="404664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en-GB" sz="2800" dirty="0" smtClean="0">
                <a:solidFill>
                  <a:srgbClr val="4F2D7F"/>
                </a:solidFill>
              </a:rPr>
              <a:t>Generation theory</a:t>
            </a:r>
            <a:endParaRPr lang="en-GB" sz="2800" dirty="0">
              <a:solidFill>
                <a:srgbClr val="4F2D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80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 txBox="1">
            <a:spLocks noChangeArrowheads="1"/>
          </p:cNvSpPr>
          <p:nvPr/>
        </p:nvSpPr>
        <p:spPr>
          <a:xfrm>
            <a:off x="327032" y="3096450"/>
            <a:ext cx="8637456" cy="2780822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pPr defTabSz="914218" fontAlgn="auto">
              <a:spcAft>
                <a:spcPts val="0"/>
              </a:spcAft>
              <a:defRPr/>
            </a:pPr>
            <a:r>
              <a:rPr lang="en-GB" sz="4400" b="1" dirty="0">
                <a:solidFill>
                  <a:prstClr val="black"/>
                </a:solidFill>
                <a:latin typeface="RotisSemiSans" pitchFamily="34" charset="0"/>
              </a:rPr>
              <a:t/>
            </a:r>
            <a:br>
              <a:rPr lang="en-GB" sz="4400" b="1" dirty="0">
                <a:solidFill>
                  <a:prstClr val="black"/>
                </a:solidFill>
                <a:latin typeface="RotisSemiSans" pitchFamily="34" charset="0"/>
              </a:rPr>
            </a:br>
            <a:r>
              <a:rPr lang="en-GB" sz="4400" b="1" dirty="0">
                <a:solidFill>
                  <a:prstClr val="black"/>
                </a:solidFill>
                <a:latin typeface="RotisSemiSans" pitchFamily="34" charset="0"/>
              </a:rPr>
              <a:t/>
            </a:r>
            <a:br>
              <a:rPr lang="en-GB" sz="4400" b="1" dirty="0">
                <a:solidFill>
                  <a:prstClr val="black"/>
                </a:solidFill>
                <a:latin typeface="RotisSemiSans" pitchFamily="34" charset="0"/>
              </a:rPr>
            </a:br>
            <a:endParaRPr lang="en-GB" sz="4400" b="1" dirty="0">
              <a:solidFill>
                <a:prstClr val="black"/>
              </a:solidFill>
              <a:latin typeface="RotisSemiSans" pitchFamily="34" charset="0"/>
            </a:endParaRPr>
          </a:p>
        </p:txBody>
      </p:sp>
      <p:sp>
        <p:nvSpPr>
          <p:cNvPr id="74754" name="AutoShape 2" descr="data:image/jpg;base64,/9j/4AAQSkZJRgABAQAAAQABAAD/2wBDAAkGBwgHBgkIBwgKCgkLDRYPDQwMDRsUFRAWIB0iIiAdHx8kKDQsJCYxJx8fLT0tMTU3Ojo6Iys/RD84QzQ5Ojf/2wBDAQoKCg0MDRoPDxo3JR8lNzc3Nzc3Nzc3Nzc3Nzc3Nzc3Nzc3Nzc3Nzc3Nzc3Nzc3Nzc3Nzc3Nzc3Nzc3Nzc3Nzf/wAARCADDAI8DASIAAhEBAxEB/8QAHAAAAgIDAQEAAAAAAAAAAAAABgcEBQABCAMC/8QAWBAAAQIFAQMFCQcPCgQHAAAAAQIDAAQFBhEhBxIxE0FRYXEIFCIygZGhsbIVMzZydMHCFhcjNUJSYmRzgpKz0uHwJDQ3VFV1g5TR01OTosMlQ0RWY+Lx/8QAFAEBAAAAAAAAAAAAAAAAAAAAAP/EABQRAQAAAAAAAAAAAAAAAAAAAAD/2gAMAwEAAhEDEQA/AKDZBY9vXnI1AVQziZuVdTgsvBKS2oaaEHnSrziDWt7FLblqNPvyLlQ76alnFs774Kd8JJGRu8M4gF7n+q94XuZJasIn5dbYH4afDHoCvPHSTiQ4goUMpUMK6wYDjW16YKzcdMpit7cmpltpZRxCSobxHYMw/wD6x1pjXlKn/mU/swtNk9HUja0mVWggU52YUoDm3ApI9JEdKTLzctLuPvKCGmkla1HmSBknzQCJoeze2apfdfoiVz/elMaa3VB8bxcPjZO7w5oK17D7TShSuUqegJ/nCf2IHtgs+5VbrueoPe+TQS8rXhvOKOPTDue96X8UwHNeyKxqReE1WGqqqaCZPk+S5BwJ8YrBzoc+KIZP1jbT/wCJU/8AMp/Zgd7nD+f3L/ge07DvJAxnngOWNrVmMWbXWGKeXlSMzL8o2p5QUQoHChnAzzH86GhSti1rTdMk5lxypBbzDbit2YSBkpB+964kbf6N7oWaiotoy7Tngsnn5Nfgq9JSfJB/b/2ipvyRr2BAJGl2Bab+0Ss2rNrnkcg207JqEwAVjk0qWk+DqfCyOrPRBgrYbahSd12phRGh74ScH9GFttLq8xQdss3VJT32Vcl3AM4CgGkZSeojI8sdGUqoy9VpktUJJQVLzLSXG1dRGYDkSmW9MTd3MW84MPqne9XN37nCsKPkwTD4+sfaWp5Sp4+UJ/Zj7ptn8jtqn6yW/wCTd5iZbVjTlXMtny+Cs/nCCXaNcibVtKdqCD/KSnkpYdLqtE+bU+SAVNubPbTr16V6kS66gZKmIbSlwTCd5bmSF67vAEYHZnngv+sdaYweUqf+ZT+zAp3NylLqtdUtRKiy0STxJ3law+Dw8sBxA6AlxQHAEiPiPR/35fxj6484C1tepmj3HTakDgS0yhxXxQdfRmOy0kLQlSTlJGh6o4gHGOutmVVNZsWjza1bzglw04c5O8jwDnrO7nywAxZND7z2u3lOAEIShvd6+Ww4fSkxe7XKr7lbP6q4FYcfbEsjtWd0+jePkgll6e1L1GcnUA8rN8nv/mAgeuFB3SVUKZSkUhCvHWuZcHYN1PtKgK7ubPttW/k7XtGH0970v4phCdzX9ta38na9ow+3vel/FMAku5w/n9y/4HtOwxtpFV9w7dbqhUQmVnpZa8cSjlUhQ/RJhc9zj/P7l/wfadgw2567OZ4f/Mx+sEAX1qQarVEnJFZSWpuXW1nmwpOAfTmPSjMOS1Jkpd7HKtS7aF9oSAfSIGdkdaFbsOmurXvPSye9Xdc+EjQZ/N3T5YMiYDlfbYcbS6t2MfqUQxO55uYzVOmbdmXMuSuX5bPO2SN4eRRz+dC722/0l1bsZ/Uoix7n74fZ/EnfowHS5A5uPTHOO3u5zVLlbo0s5mVpgKV4OinleN5hgdXhR0crxTHHl/8Aw5uD+8pj9YqAZXc1/bKufkGvaVD5PDywhu5r+2Vc/INe0qHydYDiF/35fxj64846fOxizScmUm8n8aVCa2vW1TbXudqQo7TjcuqVQ4QtwrO8SocT2QAvSaHU6uHDTJNyY5Ijf3MeDnOM+aGPZtZv+0KSqmyFAbeYLpdHfCSSkkDIGFDTTPlj62Fscs1WdPFUz9OGeuS6oAL+uJtK/wDbEl/y1/7kA16MXld9VFSqdFLbiWktJSynCQkEnnUTxUYcy5THNEdctjmgFPY7942VMTb9NoaXVzKEoWH0kgAHOmFCC5e0raIUlJtuSGRj3tf7cETkv1eiIzjGhOB5oBd2VU7wsx2edptEadVO7nKcuCcbpURjCh98Ysrsu6+Lpoj1Jn6DLNsOqSoqZSoKBSoKHFZHNEms3dRaapSOX75eH/ly43hnrVwECs7tDmlqIkpFhpPMXSVn0YEBZ2RWr1s2Vmpam0dDzUw4HCmYBISoDGRhQ4jHmEFI2k7RleLbUif8Nf8AuQsF3tXlKyJptHUlhGPVH01fdwNKB77bUBzKYRj1QFjdFHu+6a5MVecoa233wneSyMJG6kJGMqJ4CJll0i97Uq/unTbfU89ySmt17BThWOhQOdI3TNqk8wsCfp8s+jpZUW1enI9UMK2dolu1VaGlTRkphWgam8JBPUvxfOR2QHgq89qgGtpSgHxFf7kLGt2nd1Uq05UpqhvNvTb631pRjdClKJOMnhrHShAU0DoQRnMVk02CDoIBK2Su9LIfm3qfQEuqmUJQvvgZACSTphQ6YKVbTdoafGtyRH+Gv/cgqmmuOkVMyxk8B5oCqG0/aEeFuyH6C/8AchdbQ63Wa9W25yvSTUnNBhKEttAgFIJ11J5yYZi21JOcaQtdpB/8cY+TJ9aoA47n1aUNVve1ypn6cN/DSuqElsPe5Jusa8VM/ThstTYPPAT3JYK4REelsHhEhqa64gXRcUjb1Gen54b2PAaZScKdcPBI/wBeYQFRclVp9vyJm6k7uJ4IQnx3FdCRz/Nzwlrqu2rVsrQQqTkScJl0nBWPwjxV6oZkla1QqjirgukcrUXU/YZQj7HKIPBO6efp6OfXMBt328WVLfT4STw6u0/NALkxqPeYZUhRJGAeB6Y8IDIyMjIDI2kEnAjUTqfLLdcSU65OOwwBhZV6XBbqAlgqqFLRquUdVq2OlB4p9XVDnodwU25qf35S3t5I0caWMONK6FD+AebnhbWlboeUhW5jGpPMrpx/HngkrVpzNJKa9aRDNSZT9mlU6NziOJSR0/xxwYAomGwc6RXPsamPa3q5KXJSG6hKeCT4LrROrS+dJ9YPOCPJLdaznSAH3WOOkKjaejcrzI/Fk+tUOtxjjpCb2uI3LkYH4on2lQE3ZK/yKKl1qb+lDMZnM88K3ZegqbqWOlv6UHPKljKlnwEjKuoCAJ2JsH7oeeF2m4mrhvVNSmBv0umkpk0q8VS+dzt5x1AdEed1ViotWqublwpLU59iKlYwhCvvfVr05he02oKl0oQk4bSckdJ6fmgOmafUWJ5pKkKByNdYqbloyZplRQgYxr0QraLdq5ZzlErKOcjOR2QxKFdsvUWw0+UgkAKPNn+MQCfuOiOy82sqStQzpj1Y5hAw6ndWQQBjm6IfF601hdPemt5DTSU7y1nTdEIx5PLzGGElW+cJSBkn98BHjIJpSwrkmW0ue5/IpVw74dS2T5FHMeFQs6uyAJdkS4kcSwtLmP0STAU0s2XHAkAHqMG9oW65MTSFBtQPN0j/AFgMkFIam0cuDubw3t3iOyOgKEaZTqUxMMuNuNuI3kLB0WDz/wAc8AQUmRZpsohKgE+DxxxiPVKw2w2ohSQhI8Yq4QIXFeSJcKQhRUrmxC/rF1vzRBDiihQ014jogCFi5JS3L3E/KrKaZUfAnmxwSrPjjrBOfKemHApAUN5OCDwIOQY5WmplTpUFklJII8kN3Z/fLz1JlJOaSlYk0BpzG8p1aAThQA5kpwMHOccRAMVxnqhJbaEblzyw/E0+0qHwEhYCkKCkq1Cgc5B54Rm3FO7dcsPxJB/6lQH1skRvM1TTgWvpQR3UVN00toVurecSgY6OJ9Aih2OjLNWH4TX04vbnVy04zKjGQQQD0qOPQB6YDz2lLTJ2FIS27hSwhI04DOfmhN5h2bZ2gi0ZDAOjyMHHNumElAeiXFgYCiBx8sWsjWHJPO4rXAAz0xTRuAIqxdFTrcsxTi4tTIUMNp4uL5s9PV/+QyLZoMhaNPTMzYQupKTl18je5PP3COjoyOPZpC72dSqJm6ZYrGQwlT2o50jT0kQf154uOISVYSCTASpm5XVuK73YQhJ48pxHmiJLVlzezNtIKST4befPFZ4OMoTlIP3KSSTzYA1PZ1xpJSo5BOgwcDGIDd123L1iVcnpBKe/kjeykYDwxwP4XQfJAHJV2clJZUqlw8kTkA58E9IhqUVwoQEgnGpydSIVt2yyZS5Kg02MI5UqAHMFa/PAR5yormlEuKJyNe3miConABxpHzGQG4OtlD7IqkzLuEJW62N0noHH5oBIL9mLIeuUAgaNnXo1EA/7aUXKS02o5UwVMnsSdPRiE3t5GLtlPkKPaXDaoEwGqzUpE8CEPpHk3VfNCm29/C6U+Qo9tcB97G/eqt8Zr6cEU21y96SbBAIUGjjsKifVA7sa1aq3xmvpxeTM4mX2gMOODwGW2wfKCfngJ23Pe+p6TlW21LWp8KwhJOAEnJ7IRBGOMdHuz6qjeG+0ohpuXS0EngSST2Hjw6hCf2qU1qmXhMol0JbQ8hL24nQAnIPpBMAHxkZGQBHYM6mSuaWKjgPBTOegqGB6cQwKsgrczgnd49OOb05hPp3kkKTkEHIUOmGRQbnaqkslqZUhE8kYUFYw71jPOecQEsIAIKVFKkDIwcYPNHwkagNnJVxUMxISkFRCipGvMAofNEyTlWlr4KXj77wR24GYCRTpVQQlasiFLdE4ieuCemG/ELhSnsGg9UHF33a1JSjtPprwdmnAUOOpOQ2DxwedXqhZnjAajIyMgNjjDL2TUqYlX3azNsKRJFASl0kdOpwTkjSAOgyPulWJOS1w86lJx0c8dKztJl5WQk6fKIG4dxspSoDTONRiA8aWwGrpm3BwMsMa8QSIVO3c5u2VP4ij2lQ3GmjL3FMj7ky43RnOm9Cg25HN2Suf6kj2lQErYwPsVX0+6a+nEi+WHZO4WpxCiGphoDsUjT50nzx47FRlqr/Ga+nFztNl80yUmQCS0/unHQofuEBNshxxVQK0pJKVBSgASToIXm16a76vebASQGENta8/g5PpUYYmzFSX30OZBzneHkEfG1yzm6mVVGRT/KkIzhI8fqPzdZPTAIoDMXdt0FyrziGiQlJBUAVBJXjmSTpnozxOkEdgWG9XCJ2dQoSSCN7r7eqCTaRLUuh09LNN3U4JGEnCkL01SRwP3w4HQjUagDVrvaQp66YWkO7iypDuMKB5x+46g5BgWOhyI9ZiYcmHFOOqKlq1JPEx4wFpK3BVZVG61PO7vQo72PODEhM/Xa2sSqH5l/f05NsYB7QnA88Ugg1sMtonkYcUCSAQB+6AjVGxKtTZJMxNpQhSuDSVBSvLjT0mBl+XW0vC+IjpWekkVKjlI8I7vMIRtz0l6WmlpCcDe8LXQdp+aAFo1H24goUQY+pdlUw8lpsZWs4AgL/Z4245edJCEb475SFdQ5/njpuflk8tLKG8N1wZweon5oXGzG25Kmvy0y6Eh1IICifusan5oYlUqEu3uqDyCU+FgHOMQFKXS/Xn3UrAS20E4zxJP/1MJ/bareuqWI/qSPaVDVpiioPvHQuOnXqH78wptsp3rnl8f1NPtKgLbYmPsVX+M19OCu/mg5bE0SPEU2ofpgfPArsRGWqx2s/Tgpvx0GjGRRkvzK0ADB8FIVkqJ5vFxAL+hTFUpT6Z6QKg0FAK5046xDXkZ96pySlTJC1LTpiKun2403SGUoBBUjCiecdcfL/f9Ma7zkXWcKVuBS9SD2dUBoXpT6VIzFJLBkJtlC1peVgImG+lOeKjkgjpB8iYuKruVafW6dGwSEJzkAQ4KvRJKqU4Sc63vgDKXPu0E/dA9MK24LQqNHKnUJMzKA+/NpOUj8Ic3bw64AbjUbxGoDY4wQ2ytYn2lFxJ8LipRPogdi4oboamkK3lZyOEB0bbLvLyAzu+LjpgYvyhoWC80jIOqosbLnA4wgjOqe2Jl51qi0uRUmrTjLbik+Az4ziuxPHymA59rElyLykoSSM5yRiPWz2OUrTKlIyhKgN7GgJ4a+QwUStuVK6pgPPNKp1KK95KnE/ZHB1J+c+mCurUGVkbVekqQ1yBaKHgoHwlqSckk85xmAJ5ZhpqRGArexoAOBiO5JlJQlxO4HNVKPEjESbIm3anSkmeO7MM+CpA04c8TLsaS3Jb6QQ4Ad0jsgK2TXiUaxpvJ3vPr88Kba+c3HLn8UT7SoabK/5O1wH2NPDsEKjawc3Cx8lT7SoC72Nulim3C8nxm20LHaErMWWzu+pKnzMwm5Q48ZoBPfa/sgSPvVJ+96xw6IErAr7VGptZl3JKcmFTjYQhUu3vBJ3VDwv0hFKG5sDHeM5j8iqA6kZlpCpSLb9KmGlMq1bdZVvI8mPVA9U6FNtTKHA0XGU5O+2M68Bkcef0QjqFX69bc0ZqlpnZf/iILR5NY/CSRgww6ft2Z70WKlRliZCDuLlnAUKVjTIVqNeswF24mIrgxwgdF/SrzaVt0mqrSoZ3g0DveXOsR5m/JJlIU9Tak0knALjYSPSYCRV7WpNRUVuSwadPFxnwCe0cD5oGJvZ8sFRlJ9JHMHWyPSM+qLz6spd1AW1S6mpJ1CgyCCIjzF5yrACn6dUGgTgFbYGfOYAe+oGsnxFSih0h0j1iJEnYdfQoKQ5JNEcCpzOPMkwQNXg0AD7k1MgjQpY4x9O39JSu73xTqg0TwDjYTnzmAkSdt10tJamrleaZGhRKJKSfztDFvSbWo9Md5dmWLszx5eYVyi89OToPIIHxtJpPPKTvkCf9YlpvuXKQpNHqpBGQQyDn0wBlv65Prjzf3nGVtoBUtSSAkcSSNB54Evq6Y/sarf8AI/fEKpX6+0gPSFLnW3GxkKmGsJSc8TjjjWAbVKtVyXnlTbj5QlYG8wgZyeknm8mYuKrSG5+XDSlqaWAQlYSDjyRzHUb5uCqvFU7Vp9ZUfEQ6UJHUEpwIuaHN7QpVSZiky1wKQNQFNuOIV2pVkEQDFWy9I4lJkgvMpCFkcCQMZHUeMKnaireuBg/iqfaVBbV75mW3EzFxUOfkZpxKUrHIlKFKAAyne6cZxk46YXt31liuVJuZl23EIS0EYXjOhJ5u2Ab3c1/a2t/l2vZVDjmpliTl3JmbeQyw0krcccVupSkcSTzCE53Nf2trf5dr2VQ0rspj1Ztqp02WWhD03LOMoUskJBUMa4zpATJCoSVTlhMU6bYm2CSA4w4FpJ6MiFttvtGnTlrzVcalW2ajJlK1OtpCS6gkAhXTxyCddOuL/ZdZb9l0WYlZubRMzEy/yq+TBCE6AYGdTw44ECu3G+KexQ5m25J7lp+ZKUvhPBlAIJyeGTjGB15xjUDPZX/R5Qvko9ZgQ7o74LUv+8B+rXBfsr/o9oXyUeswId0d8FqZ/eA/VrgDTZp8AaB8ib9UBPdIfBemfLv+2qDbZp8AaB8hb9UBPdIfBemfLv8AtqgGVbnwfpvyRr2BCe7pj3y3vizPrahw258H6Z8ka9gQnu6Y98t74sz62oBHx2davwXo/wAhY/VpjjGOzrV+C9H+Qsfq0wFkt1tGAtxKc8N44gW2mPsrsGupS62SZNegUI8r72fSN6Pyjs7PTcsZVCkJDG7rvEHXIPRCv2jbK6ZalqzFWlalPvutuNpDbpTukKVg5wIAv2LWRI0ygSlem2EPVKdRyrbixnkWz4oT0EjUnjriDa4rtoVtrl0Vqotyq5gnk0qSpRIHE+CDgdZ0ip2TVqVq9i0oS7iS5KMJlnkZ1QtA3dR1gAjtiyumzqHdbbaazKcqpoENOoWULRnjgj1HIgLaclZSpyamJplqalXk4UhaQpCwergY5S2m221at3zdOlc96qCXpcKJJShXNnqOR5IbNw7Jqw0yVWxddSBQMIlZuYWBgcAFpOnRqPLCOuBiqy1Vfla8Znv5g7jgmVlSh0aknI1yMaawDn7mv7W1v8u17Koa1yVT3EoM/VOR5bvOXW9ye9u7+6M4zg4hP9zzU5Cn02sienpWWK32t0PPJQVYSrhkwe7QK9R5iyK4yxVpBx1ci6EoRNIJUd06AA6wFhYd2MXlQvdNiXVLKDqmnGVLCt1QxzjGRgjmEDG3qjy07ZDtRU2DMyLram3MeEEqUEqTno1Bx0iBzue67T5Gk1iSn52XliJhDqOXeSjeCkkHGSM+L6YONolTo9VsitScvVae48uVUUITNNkqUnwgBr1QEvZSoK2d0Ig/+mx/1GBrugpCanbSlFyrDjwl51K3AhJUUpKVJzgc2SB5YFdi+0eRpMgLfr7wl2UrUqVmV+IkE5KFdGuSDw1IONIecpNy04wl2UfafaPBbKwtJ8ogKewJV+SsuiS002pp5uSbC21DBSd0aEcxgB7pBSfqapaCfCM6SB1BtWfWIZ1WrNMo8uX6pPS8o2BnLywnPYOJ8kc17XL4avGsNIkAoU2SCksqUMF1R8ZeOYHAAHHA68AOk7c+D9N+SNewIVvdAUKrVtyh+5NOmp0NJf5TkGivczyeM46cHzQf0C4aK3QqchysU9K0yrQUDNNgg7g64n/VJQv7Zp3+bb/1gOTZ20LjkJR2bnaJPsS7Qyt1xhSUpHSTHWVq/BekfIWP1aYFdqVcpE1YFaZlqpIuurYAShuZQpSjvJ4AHWLi2bgorVt0pt2r09C0STKVJVNNgghAyCMwFftCuuv25MSTdCt56rJeQtTqm2nF8mQRgeAD0njCyvu8bvuS2pqn1GzpuTlfBdcmO93huBB3sklOANOeHf8AVJQv7Zp3+bb/ANYpL3r1Hfs2utMVWQccXTphKUImkEqJbVgAZ1MAnra2d7Q6UtmpUF5qWLqErCm5tIC0nUBSToRrwIMFM7tHvGx3ZSWvWlyc0H0kodlnQhZA0JOMpzqNMCJuyXaVSpmiytFrc43KT0ogNNuPK3UPoGifCOgUBgEHjjPYzJuRp1XZZVNysrONJO+0XG0uJB6RnMB60ydbqVNlZ5lK0tzLKHUBYwoBSQRkcxwYQvdHSrLdyUuZawHnpVQcxxO6rQnzkeSHVXbnotvS6natUWJcJHvalgrV1BI1PmjmDaLdqrwuV2ohtTcshIalm18UoHOebJJJPbAC54xnAxkZAb+5z1mNARkZAYo4yB0x9IWpBBQopPSk4jIyA0olSsk5PTGs8O2MjIDCIzEZGQGACMxGRkBmIwRkZAfR4fx0RtLjjYIQtSQRrg4zGRkB85yI+DGRkB//2Q=="/>
          <p:cNvSpPr>
            <a:spLocks noChangeAspect="1" noChangeArrowheads="1"/>
          </p:cNvSpPr>
          <p:nvPr/>
        </p:nvSpPr>
        <p:spPr bwMode="auto">
          <a:xfrm>
            <a:off x="197687" y="-922611"/>
            <a:ext cx="1319253" cy="1931650"/>
          </a:xfrm>
          <a:prstGeom prst="rect">
            <a:avLst/>
          </a:prstGeom>
          <a:noFill/>
        </p:spPr>
        <p:txBody>
          <a:bodyPr vert="horz" wrap="square" lIns="119594" tIns="59797" rIns="119594" bIns="59797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4756" name="AutoShape 4" descr="data:image/jpg;base64,/9j/4AAQSkZJRgABAQAAAQABAAD/2wBDAAkGBwgHBgkIBwgKCgkLDRYPDQwMDRsUFRAWIB0iIiAdHx8kKDQsJCYxJx8fLT0tMTU3Ojo6Iys/RD84QzQ5Ojf/2wBDAQoKCg0MDRoPDxo3JR8lNzc3Nzc3Nzc3Nzc3Nzc3Nzc3Nzc3Nzc3Nzc3Nzc3Nzc3Nzc3Nzc3Nzc3Nzc3Nzc3Nzf/wAARCADDAI8DASIAAhEBAxEB/8QAHAAAAgIDAQEAAAAAAAAAAAAABgcEBQABCAMC/8QAWBAAAQIFAQMFCQcPCgQHAAAAAQIDAAQFBhEhBxIxE0FRYXEIFCIygZGhsbIVMzZydMHCFhcjNUJSYmRzgpKz0uHwJDQ3VFV1g5TR01OTosMlQ0RWY+Lx/8QAFAEBAAAAAAAAAAAAAAAAAAAAAP/EABQRAQAAAAAAAAAAAAAAAAAAAAD/2gAMAwEAAhEDEQA/AKDZBY9vXnI1AVQziZuVdTgsvBKS2oaaEHnSrziDWt7FLblqNPvyLlQ76alnFs774Kd8JJGRu8M4gF7n+q94XuZJasIn5dbYH4afDHoCvPHSTiQ4goUMpUMK6wYDjW16YKzcdMpit7cmpltpZRxCSobxHYMw/wD6x1pjXlKn/mU/swtNk9HUja0mVWggU52YUoDm3ApI9JEdKTLzctLuPvKCGmkla1HmSBknzQCJoeze2apfdfoiVz/elMaa3VB8bxcPjZO7w5oK17D7TShSuUqegJ/nCf2IHtgs+5VbrueoPe+TQS8rXhvOKOPTDue96X8UwHNeyKxqReE1WGqqqaCZPk+S5BwJ8YrBzoc+KIZP1jbT/wCJU/8AMp/Zgd7nD+f3L/ge07DvJAxnngOWNrVmMWbXWGKeXlSMzL8o2p5QUQoHChnAzzH86GhSti1rTdMk5lxypBbzDbit2YSBkpB+964kbf6N7oWaiotoy7Tngsnn5Nfgq9JSfJB/b/2ipvyRr2BAJGl2Bab+0Ss2rNrnkcg207JqEwAVjk0qWk+DqfCyOrPRBgrYbahSd12phRGh74ScH9GFttLq8xQdss3VJT32Vcl3AM4CgGkZSeojI8sdGUqoy9VpktUJJQVLzLSXG1dRGYDkSmW9MTd3MW84MPqne9XN37nCsKPkwTD4+sfaWp5Sp4+UJ/Zj7ptn8jtqn6yW/wCTd5iZbVjTlXMtny+Cs/nCCXaNcibVtKdqCD/KSnkpYdLqtE+bU+SAVNubPbTr16V6kS66gZKmIbSlwTCd5bmSF67vAEYHZnngv+sdaYweUqf+ZT+zAp3NylLqtdUtRKiy0STxJ3law+Dw8sBxA6AlxQHAEiPiPR/35fxj6484C1tepmj3HTakDgS0yhxXxQdfRmOy0kLQlSTlJGh6o4gHGOutmVVNZsWjza1bzglw04c5O8jwDnrO7nywAxZND7z2u3lOAEIShvd6+Ww4fSkxe7XKr7lbP6q4FYcfbEsjtWd0+jePkgll6e1L1GcnUA8rN8nv/mAgeuFB3SVUKZSkUhCvHWuZcHYN1PtKgK7ubPttW/k7XtGH0970v4phCdzX9ta38na9ow+3vel/FMAku5w/n9y/4HtOwxtpFV9w7dbqhUQmVnpZa8cSjlUhQ/RJhc9zj/P7l/wfadgw2567OZ4f/Mx+sEAX1qQarVEnJFZSWpuXW1nmwpOAfTmPSjMOS1Jkpd7HKtS7aF9oSAfSIGdkdaFbsOmurXvPSye9Xdc+EjQZ/N3T5YMiYDlfbYcbS6t2MfqUQxO55uYzVOmbdmXMuSuX5bPO2SN4eRRz+dC722/0l1bsZ/Uoix7n74fZ/EnfowHS5A5uPTHOO3u5zVLlbo0s5mVpgKV4OinleN5hgdXhR0crxTHHl/8Aw5uD+8pj9YqAZXc1/bKufkGvaVD5PDywhu5r+2Vc/INe0qHydYDiF/35fxj64846fOxizScmUm8n8aVCa2vW1TbXudqQo7TjcuqVQ4QtwrO8SocT2QAvSaHU6uHDTJNyY5Ijf3MeDnOM+aGPZtZv+0KSqmyFAbeYLpdHfCSSkkDIGFDTTPlj62Fscs1WdPFUz9OGeuS6oAL+uJtK/wDbEl/y1/7kA16MXld9VFSqdFLbiWktJSynCQkEnnUTxUYcy5THNEdctjmgFPY7942VMTb9NoaXVzKEoWH0kgAHOmFCC5e0raIUlJtuSGRj3tf7cETkv1eiIzjGhOB5oBd2VU7wsx2edptEadVO7nKcuCcbpURjCh98Ysrsu6+Lpoj1Jn6DLNsOqSoqZSoKBSoKHFZHNEms3dRaapSOX75eH/ly43hnrVwECs7tDmlqIkpFhpPMXSVn0YEBZ2RWr1s2Vmpam0dDzUw4HCmYBISoDGRhQ4jHmEFI2k7RleLbUif8Nf8AuQsF3tXlKyJptHUlhGPVH01fdwNKB77bUBzKYRj1QFjdFHu+6a5MVecoa233wneSyMJG6kJGMqJ4CJll0i97Uq/unTbfU89ySmt17BThWOhQOdI3TNqk8wsCfp8s+jpZUW1enI9UMK2dolu1VaGlTRkphWgam8JBPUvxfOR2QHgq89qgGtpSgHxFf7kLGt2nd1Uq05UpqhvNvTb631pRjdClKJOMnhrHShAU0DoQRnMVk02CDoIBK2Su9LIfm3qfQEuqmUJQvvgZACSTphQ6YKVbTdoafGtyRH+Gv/cgqmmuOkVMyxk8B5oCqG0/aEeFuyH6C/8AchdbQ63Wa9W25yvSTUnNBhKEttAgFIJ11J5yYZi21JOcaQtdpB/8cY+TJ9aoA47n1aUNVve1ypn6cN/DSuqElsPe5Jusa8VM/ThstTYPPAT3JYK4REelsHhEhqa64gXRcUjb1Gen54b2PAaZScKdcPBI/wBeYQFRclVp9vyJm6k7uJ4IQnx3FdCRz/Nzwlrqu2rVsrQQqTkScJl0nBWPwjxV6oZkla1QqjirgukcrUXU/YZQj7HKIPBO6efp6OfXMBt328WVLfT4STw6u0/NALkxqPeYZUhRJGAeB6Y8IDIyMjIDI2kEnAjUTqfLLdcSU65OOwwBhZV6XBbqAlgqqFLRquUdVq2OlB4p9XVDnodwU25qf35S3t5I0caWMONK6FD+AebnhbWlboeUhW5jGpPMrpx/HngkrVpzNJKa9aRDNSZT9mlU6NziOJSR0/xxwYAomGwc6RXPsamPa3q5KXJSG6hKeCT4LrROrS+dJ9YPOCPJLdaznSAH3WOOkKjaejcrzI/Fk+tUOtxjjpCb2uI3LkYH4on2lQE3ZK/yKKl1qb+lDMZnM88K3ZegqbqWOlv6UHPKljKlnwEjKuoCAJ2JsH7oeeF2m4mrhvVNSmBv0umkpk0q8VS+dzt5x1AdEed1ViotWqublwpLU59iKlYwhCvvfVr05he02oKl0oQk4bSckdJ6fmgOmafUWJ5pKkKByNdYqbloyZplRQgYxr0QraLdq5ZzlErKOcjOR2QxKFdsvUWw0+UgkAKPNn+MQCfuOiOy82sqStQzpj1Y5hAw6ndWQQBjm6IfF601hdPemt5DTSU7y1nTdEIx5PLzGGElW+cJSBkn98BHjIJpSwrkmW0ue5/IpVw74dS2T5FHMeFQs6uyAJdkS4kcSwtLmP0STAU0s2XHAkAHqMG9oW65MTSFBtQPN0j/AFgMkFIam0cuDubw3t3iOyOgKEaZTqUxMMuNuNuI3kLB0WDz/wAc8AQUmRZpsohKgE+DxxxiPVKw2w2ohSQhI8Yq4QIXFeSJcKQhRUrmxC/rF1vzRBDiihQ014jogCFi5JS3L3E/KrKaZUfAnmxwSrPjjrBOfKemHApAUN5OCDwIOQY5WmplTpUFklJII8kN3Z/fLz1JlJOaSlYk0BpzG8p1aAThQA5kpwMHOccRAMVxnqhJbaEblzyw/E0+0qHwEhYCkKCkq1Cgc5B54Rm3FO7dcsPxJB/6lQH1skRvM1TTgWvpQR3UVN00toVurecSgY6OJ9Aih2OjLNWH4TX04vbnVy04zKjGQQQD0qOPQB6YDz2lLTJ2FIS27hSwhI04DOfmhN5h2bZ2gi0ZDAOjyMHHNumElAeiXFgYCiBx8sWsjWHJPO4rXAAz0xTRuAIqxdFTrcsxTi4tTIUMNp4uL5s9PV/+QyLZoMhaNPTMzYQupKTl18je5PP3COjoyOPZpC72dSqJm6ZYrGQwlT2o50jT0kQf154uOISVYSCTASpm5XVuK73YQhJ48pxHmiJLVlzezNtIKST4befPFZ4OMoTlIP3KSSTzYA1PZ1xpJSo5BOgwcDGIDd123L1iVcnpBKe/kjeykYDwxwP4XQfJAHJV2clJZUqlw8kTkA58E9IhqUVwoQEgnGpydSIVt2yyZS5Kg02MI5UqAHMFa/PAR5yormlEuKJyNe3miConABxpHzGQG4OtlD7IqkzLuEJW62N0noHH5oBIL9mLIeuUAgaNnXo1EA/7aUXKS02o5UwVMnsSdPRiE3t5GLtlPkKPaXDaoEwGqzUpE8CEPpHk3VfNCm29/C6U+Qo9tcB97G/eqt8Zr6cEU21y96SbBAIUGjjsKifVA7sa1aq3xmvpxeTM4mX2gMOODwGW2wfKCfngJ23Pe+p6TlW21LWp8KwhJOAEnJ7IRBGOMdHuz6qjeG+0ohpuXS0EngSST2Hjw6hCf2qU1qmXhMol0JbQ8hL24nQAnIPpBMAHxkZGQBHYM6mSuaWKjgPBTOegqGB6cQwKsgrczgnd49OOb05hPp3kkKTkEHIUOmGRQbnaqkslqZUhE8kYUFYw71jPOecQEsIAIKVFKkDIwcYPNHwkagNnJVxUMxISkFRCipGvMAofNEyTlWlr4KXj77wR24GYCRTpVQQlasiFLdE4ieuCemG/ELhSnsGg9UHF33a1JSjtPprwdmnAUOOpOQ2DxwedXqhZnjAajIyMgNjjDL2TUqYlX3azNsKRJFASl0kdOpwTkjSAOgyPulWJOS1w86lJx0c8dKztJl5WQk6fKIG4dxspSoDTONRiA8aWwGrpm3BwMsMa8QSIVO3c5u2VP4ij2lQ3GmjL3FMj7ky43RnOm9Cg25HN2Suf6kj2lQErYwPsVX0+6a+nEi+WHZO4WpxCiGphoDsUjT50nzx47FRlqr/Ga+nFztNl80yUmQCS0/unHQofuEBNshxxVQK0pJKVBSgASToIXm16a76vebASQGENta8/g5PpUYYmzFSX30OZBzneHkEfG1yzm6mVVGRT/KkIzhI8fqPzdZPTAIoDMXdt0FyrziGiQlJBUAVBJXjmSTpnozxOkEdgWG9XCJ2dQoSSCN7r7eqCTaRLUuh09LNN3U4JGEnCkL01SRwP3w4HQjUagDVrvaQp66YWkO7iypDuMKB5x+46g5BgWOhyI9ZiYcmHFOOqKlq1JPEx4wFpK3BVZVG61PO7vQo72PODEhM/Xa2sSqH5l/f05NsYB7QnA88Ugg1sMtonkYcUCSAQB+6AjVGxKtTZJMxNpQhSuDSVBSvLjT0mBl+XW0vC+IjpWekkVKjlI8I7vMIRtz0l6WmlpCcDe8LXQdp+aAFo1H24goUQY+pdlUw8lpsZWs4AgL/Z4245edJCEb475SFdQ5/njpuflk8tLKG8N1wZweon5oXGzG25Kmvy0y6Eh1IICifusan5oYlUqEu3uqDyCU+FgHOMQFKXS/Xn3UrAS20E4zxJP/1MJ/bareuqWI/qSPaVDVpiioPvHQuOnXqH78wptsp3rnl8f1NPtKgLbYmPsVX+M19OCu/mg5bE0SPEU2ofpgfPArsRGWqx2s/Tgpvx0GjGRRkvzK0ADB8FIVkqJ5vFxAL+hTFUpT6Z6QKg0FAK5046xDXkZ96pySlTJC1LTpiKun2403SGUoBBUjCiecdcfL/f9Ma7zkXWcKVuBS9SD2dUBoXpT6VIzFJLBkJtlC1peVgImG+lOeKjkgjpB8iYuKruVafW6dGwSEJzkAQ4KvRJKqU4Sc63vgDKXPu0E/dA9MK24LQqNHKnUJMzKA+/NpOUj8Ic3bw64AbjUbxGoDY4wQ2ytYn2lFxJ8LipRPogdi4oboamkK3lZyOEB0bbLvLyAzu+LjpgYvyhoWC80jIOqosbLnA4wgjOqe2Jl51qi0uRUmrTjLbik+Az4ziuxPHymA59rElyLykoSSM5yRiPWz2OUrTKlIyhKgN7GgJ4a+QwUStuVK6pgPPNKp1KK95KnE/ZHB1J+c+mCurUGVkbVekqQ1yBaKHgoHwlqSckk85xmAJ5ZhpqRGArexoAOBiO5JlJQlxO4HNVKPEjESbIm3anSkmeO7MM+CpA04c8TLsaS3Jb6QQ4Ad0jsgK2TXiUaxpvJ3vPr88Kba+c3HLn8UT7SoabK/5O1wH2NPDsEKjawc3Cx8lT7SoC72Nulim3C8nxm20LHaErMWWzu+pKnzMwm5Q48ZoBPfa/sgSPvVJ+96xw6IErAr7VGptZl3JKcmFTjYQhUu3vBJ3VDwv0hFKG5sDHeM5j8iqA6kZlpCpSLb9KmGlMq1bdZVvI8mPVA9U6FNtTKHA0XGU5O+2M68Bkcef0QjqFX69bc0ZqlpnZf/iILR5NY/CSRgww6ft2Z70WKlRliZCDuLlnAUKVjTIVqNeswF24mIrgxwgdF/SrzaVt0mqrSoZ3g0DveXOsR5m/JJlIU9Tak0knALjYSPSYCRV7WpNRUVuSwadPFxnwCe0cD5oGJvZ8sFRlJ9JHMHWyPSM+qLz6spd1AW1S6mpJ1CgyCCIjzF5yrACn6dUGgTgFbYGfOYAe+oGsnxFSih0h0j1iJEnYdfQoKQ5JNEcCpzOPMkwQNXg0AD7k1MgjQpY4x9O39JSu73xTqg0TwDjYTnzmAkSdt10tJamrleaZGhRKJKSfztDFvSbWo9Md5dmWLszx5eYVyi89OToPIIHxtJpPPKTvkCf9YlpvuXKQpNHqpBGQQyDn0wBlv65Prjzf3nGVtoBUtSSAkcSSNB54Evq6Y/sarf8AI/fEKpX6+0gPSFLnW3GxkKmGsJSc8TjjjWAbVKtVyXnlTbj5QlYG8wgZyeknm8mYuKrSG5+XDSlqaWAQlYSDjyRzHUb5uCqvFU7Vp9ZUfEQ6UJHUEpwIuaHN7QpVSZiky1wKQNQFNuOIV2pVkEQDFWy9I4lJkgvMpCFkcCQMZHUeMKnaireuBg/iqfaVBbV75mW3EzFxUOfkZpxKUrHIlKFKAAyne6cZxk46YXt31liuVJuZl23EIS0EYXjOhJ5u2Ab3c1/a2t/l2vZVDjmpliTl3JmbeQyw0krcccVupSkcSTzCE53Nf2trf5dr2VQ0rspj1Ztqp02WWhD03LOMoUskJBUMa4zpATJCoSVTlhMU6bYm2CSA4w4FpJ6MiFttvtGnTlrzVcalW2ajJlK1OtpCS6gkAhXTxyCddOuL/ZdZb9l0WYlZubRMzEy/yq+TBCE6AYGdTw44ECu3G+KexQ5m25J7lp+ZKUvhPBlAIJyeGTjGB15xjUDPZX/R5Qvko9ZgQ7o74LUv+8B+rXBfsr/o9oXyUeswId0d8FqZ/eA/VrgDTZp8AaB8ib9UBPdIfBemfLv+2qDbZp8AaB8hb9UBPdIfBemfLv8AtqgGVbnwfpvyRr2BCe7pj3y3vizPrahw258H6Z8ka9gQnu6Y98t74sz62oBHx2davwXo/wAhY/VpjjGOzrV+C9H+Qsfq0wFkt1tGAtxKc8N44gW2mPsrsGupS62SZNegUI8r72fSN6Pyjs7PTcsZVCkJDG7rvEHXIPRCv2jbK6ZalqzFWlalPvutuNpDbpTukKVg5wIAv2LWRI0ygSlem2EPVKdRyrbixnkWz4oT0EjUnjriDa4rtoVtrl0Vqotyq5gnk0qSpRIHE+CDgdZ0ip2TVqVq9i0oS7iS5KMJlnkZ1QtA3dR1gAjtiyumzqHdbbaazKcqpoENOoWULRnjgj1HIgLaclZSpyamJplqalXk4UhaQpCwergY5S2m221at3zdOlc96qCXpcKJJShXNnqOR5IbNw7Jqw0yVWxddSBQMIlZuYWBgcAFpOnRqPLCOuBiqy1Vfla8Znv5g7jgmVlSh0aknI1yMaawDn7mv7W1v8u17Koa1yVT3EoM/VOR5bvOXW9ye9u7+6M4zg4hP9zzU5Cn02sienpWWK32t0PPJQVYSrhkwe7QK9R5iyK4yxVpBx1ci6EoRNIJUd06AA6wFhYd2MXlQvdNiXVLKDqmnGVLCt1QxzjGRgjmEDG3qjy07ZDtRU2DMyLram3MeEEqUEqTno1Bx0iBzue67T5Gk1iSn52XliJhDqOXeSjeCkkHGSM+L6YONolTo9VsitScvVae48uVUUITNNkqUnwgBr1QEvZSoK2d0Ig/+mx/1GBrugpCanbSlFyrDjwl51K3AhJUUpKVJzgc2SB5YFdi+0eRpMgLfr7wl2UrUqVmV+IkE5KFdGuSDw1IONIecpNy04wl2UfafaPBbKwtJ8ogKewJV+SsuiS002pp5uSbC21DBSd0aEcxgB7pBSfqapaCfCM6SB1BtWfWIZ1WrNMo8uX6pPS8o2BnLywnPYOJ8kc17XL4avGsNIkAoU2SCksqUMF1R8ZeOYHAAHHA68AOk7c+D9N+SNewIVvdAUKrVtyh+5NOmp0NJf5TkGivczyeM46cHzQf0C4aK3QqchysU9K0yrQUDNNgg7g64n/VJQv7Zp3+bb/1gOTZ20LjkJR2bnaJPsS7Qyt1xhSUpHSTHWVq/BekfIWP1aYFdqVcpE1YFaZlqpIuurYAShuZQpSjvJ4AHWLi2bgorVt0pt2r09C0STKVJVNNgghAyCMwFftCuuv25MSTdCt56rJeQtTqm2nF8mQRgeAD0njCyvu8bvuS2pqn1GzpuTlfBdcmO93huBB3sklOANOeHf8AVJQv7Zp3+bb/ANYpL3r1Hfs2utMVWQccXTphKUImkEqJbVgAZ1MAnra2d7Q6UtmpUF5qWLqErCm5tIC0nUBSToRrwIMFM7tHvGx3ZSWvWlyc0H0kodlnQhZA0JOMpzqNMCJuyXaVSpmiytFrc43KT0ogNNuPK3UPoGifCOgUBgEHjjPYzJuRp1XZZVNysrONJO+0XG0uJB6RnMB60ydbqVNlZ5lK0tzLKHUBYwoBSQRkcxwYQvdHSrLdyUuZawHnpVQcxxO6rQnzkeSHVXbnotvS6natUWJcJHvalgrV1BI1PmjmDaLdqrwuV2ohtTcshIalm18UoHOebJJJPbAC54xnAxkZAb+5z1mNARkZAYo4yB0x9IWpBBQopPSk4jIyA0olSsk5PTGs8O2MjIDCIzEZGQGACMxGRkBmIwRkZAfR4fx0RtLjjYIQtSQRrg4zGRkB85yI+DGRkB//2Q=="/>
          <p:cNvSpPr>
            <a:spLocks noChangeAspect="1" noChangeArrowheads="1"/>
          </p:cNvSpPr>
          <p:nvPr/>
        </p:nvSpPr>
        <p:spPr bwMode="auto">
          <a:xfrm>
            <a:off x="197687" y="-922611"/>
            <a:ext cx="1319253" cy="1931650"/>
          </a:xfrm>
          <a:prstGeom prst="rect">
            <a:avLst/>
          </a:prstGeom>
          <a:noFill/>
        </p:spPr>
        <p:txBody>
          <a:bodyPr vert="horz" wrap="square" lIns="119594" tIns="59797" rIns="119594" bIns="59797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222126"/>
              </p:ext>
            </p:extLst>
          </p:nvPr>
        </p:nvGraphicFramePr>
        <p:xfrm>
          <a:off x="490823" y="349426"/>
          <a:ext cx="8293386" cy="5873886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2764462"/>
                <a:gridCol w="2764462"/>
                <a:gridCol w="2764462"/>
              </a:tblGrid>
              <a:tr h="343270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Rotis SansSerif Std Light" panose="020B0302030000020204" pitchFamily="34" charset="0"/>
                        </a:rPr>
                        <a:t>Baby Boomers</a:t>
                      </a: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Rotis SansSerif Std Light" panose="020B0302030000020204" pitchFamily="34" charset="0"/>
                          <a:ea typeface="Times New Roman"/>
                          <a:cs typeface="Times New Roman"/>
                        </a:rPr>
                        <a:t>Gen X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Rotis SansSerif Std Light" panose="020B0302030000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Rotis SansSerif Std Light" panose="020B0302030000020204" pitchFamily="34" charset="0"/>
                          <a:ea typeface="Times New Roman"/>
                          <a:cs typeface="Times New Roman"/>
                        </a:rPr>
                        <a:t>Gen Y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Rotis SansSerif Std Light" panose="020B0302030000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182249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Live to 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work</a:t>
                      </a: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Work to live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tis SansSerif Std Light" panose="020B0302030000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Work to fund lifestyle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tis SansSerif Std Light" panose="020B0302030000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917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Long hours and dedication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tis SansSerif Std Light" panose="020B0302030000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Do the necessary and go home</a:t>
                      </a:r>
                      <a:endParaRPr lang="en-US" sz="14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tis SansSerif Std Light" panose="020B0302030000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Work life balance, bored easily</a:t>
                      </a:r>
                      <a:endParaRPr lang="en-US" sz="14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tis SansSerif Std Light" panose="020B0302030000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5854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Motivated by prestige, perks, status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tis SansSerif Std Light" panose="020B0302030000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Motivated by change, freedom, respect, outputs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tis SansSerif Std Light" panose="020B0302030000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Motivated making a difference</a:t>
                      </a:r>
                      <a:endParaRPr lang="en-US" sz="14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tis SansSerif Std Light" panose="020B0302030000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5854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Knowledge = 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Power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tis SansSerif Std Light" panose="020B0302030000020204" pitchFamily="34" charset="0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‘Show me what you know’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tis SansSerif Std Light" panose="020B0302030000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Generation </a:t>
                      </a: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‘Why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?”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tis SansSerif Std Light" panose="020B0302030000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5854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Compliance, parent-child relationship with employer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tis SansSerif Std Light" panose="020B0302030000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Adult to adult relationships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tis SansSerif Std Light" panose="020B0302030000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Confidence to have adult to adult relationship</a:t>
                      </a:r>
                      <a:endParaRPr lang="en-US" sz="14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tis SansSerif Std Light" panose="020B0302030000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5854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Know they’ve done a good 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job</a:t>
                      </a: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Like regular feedback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tis SansSerif Std Light" panose="020B0302030000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Like immediate feedback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tis SansSerif Std Light" panose="020B0302030000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917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Make own decisions without consultation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tis SansSerif Std Light" panose="020B0302030000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Take direction and then get on with it  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tis SansSerif Std Light" panose="020B0302030000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Need constant collaboration / direction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tis SansSerif Std Light" panose="020B0302030000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5854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Respect structure and hierarchy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tis SansSerif Std Light" panose="020B0302030000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Have distain for authority and structure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tis SansSerif Std Light" panose="020B0302030000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Family values – require nurturing environment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tis SansSerif Std Light" panose="020B0302030000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5854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Like</a:t>
                      </a:r>
                      <a:r>
                        <a:rPr lang="en-US" sz="14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 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being </a:t>
                      </a: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in  control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tis SansSerif Std Light" panose="020B0302030000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Hate being micro-managed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tis SansSerif Std Light" panose="020B0302030000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Need help with problem solving, like to share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tis SansSerif Std Light" panose="020B0302030000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5854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Want to 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lead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tis SansSerif Std Light" panose="020B0302030000020204" pitchFamily="34" charset="0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Self-reliant, cynical</a:t>
                      </a:r>
                      <a:endParaRPr lang="en-US" sz="14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tis SansSerif Std Light" panose="020B0302030000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Don’t want to lead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tis SansSerif Std Light" panose="020B0302030000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5854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Resist 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change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tis SansSerif Std Light" panose="020B0302030000020204" pitchFamily="34" charset="0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Relish change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tis SansSerif Std Light" panose="020B0302030000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Flexibility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tis SansSerif Std Light" panose="020B0302030000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5854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Value experience </a:t>
                      </a:r>
                      <a:endParaRPr lang="en-US" sz="14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tis SansSerif Std Light" panose="020B0302030000020204" pitchFamily="34" charset="0"/>
                      </a:endParaRPr>
                    </a:p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 </a:t>
                      </a:r>
                      <a:endParaRPr lang="en-US" sz="14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tis SansSerif Std Light" panose="020B0302030000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Assert individuality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tis SansSerif Std Light" panose="020B0302030000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Experience irrelevant 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tis SansSerif Std Light" panose="020B0302030000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917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Competitive and resilient</a:t>
                      </a:r>
                      <a:endParaRPr lang="en-US" sz="14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tis SansSerif Std Light" panose="020B0302030000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Want to fix Boomers’ ‘mistakes’</a:t>
                      </a:r>
                      <a:endParaRPr lang="en-US" sz="14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tis SansSerif Std Light" panose="020B0302030000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Want</a:t>
                      </a:r>
                      <a:r>
                        <a:rPr lang="en-US" sz="14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 to t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ake </a:t>
                      </a: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on tough, meaningful jobs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tis SansSerif Std Light" panose="020B0302030000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5854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Parents said 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“Just do it”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tis SansSerif Std Light" panose="020B0302030000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“Stand on your own two feet”</a:t>
                      </a:r>
                      <a:endParaRPr lang="en-US" sz="14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tis SansSerif Std Light" panose="020B0302030000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“You’re wonderful and brilliant at everything”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tis SansSerif Std Light" panose="020B0302030000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917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Kept opinions to themselves</a:t>
                      </a:r>
                      <a:endParaRPr lang="en-US" sz="14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tis SansSerif Std Light" panose="020B0302030000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Shared their opinions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tis SansSerif Std Light" panose="020B0302030000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tis SansSerif Std Light" panose="020B0302030000020204" pitchFamily="34" charset="0"/>
                        </a:rPr>
                        <a:t>Think you want to know their opinions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tis SansSerif Std Light" panose="020B0302030000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96136" y="6371665"/>
            <a:ext cx="29523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tis SansSerif Std" pitchFamily="34" charset="0"/>
              </a:rPr>
              <a:t>©Purple Cubed 2014</a:t>
            </a:r>
          </a:p>
          <a:p>
            <a:pPr algn="r"/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tis SansSerif Std" pitchFamily="34" charset="0"/>
              </a:rPr>
              <a:t>www.purplecubed.com</a:t>
            </a:r>
          </a:p>
        </p:txBody>
      </p:sp>
    </p:spTree>
    <p:extLst>
      <p:ext uri="{BB962C8B-B14F-4D97-AF65-F5344CB8AC3E}">
        <p14:creationId xmlns:p14="http://schemas.microsoft.com/office/powerpoint/2010/main" val="192046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-675456"/>
            <a:ext cx="6667500" cy="6191250"/>
          </a:xfrm>
          <a:prstGeom prst="rect">
            <a:avLst/>
          </a:prstGeom>
          <a:effectLst>
            <a:outerShdw blurRad="50800" dist="2794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341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825" y="1485032"/>
            <a:ext cx="8220118" cy="2344339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457200" indent="-457200" defTabSz="455204">
              <a:lnSpc>
                <a:spcPts val="2616"/>
              </a:lnSpc>
              <a:buClr>
                <a:srgbClr val="4F2D7F"/>
              </a:buClr>
              <a:buFont typeface="+mj-lt"/>
              <a:buAutoNum type="arabicPeriod"/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Rotis SansSerif Std" panose="020B0502030000020204" pitchFamily="34" charset="0"/>
                <a:ea typeface="ＭＳ Ｐゴシック" pitchFamily="-65" charset="-128"/>
                <a:cs typeface="Tahoma" pitchFamily="34" charset="0"/>
              </a:rPr>
              <a:t>Culture / values </a:t>
            </a:r>
          </a:p>
          <a:p>
            <a:pPr marL="457200" indent="-457200" defTabSz="455204">
              <a:lnSpc>
                <a:spcPts val="2616"/>
              </a:lnSpc>
              <a:buClr>
                <a:srgbClr val="4F2D7F"/>
              </a:buClr>
              <a:buFont typeface="+mj-lt"/>
              <a:buAutoNum type="arabicPeriod"/>
            </a:pP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latin typeface="Rotis SansSerif Std" panose="020B0502030000020204" pitchFamily="34" charset="0"/>
              <a:ea typeface="ＭＳ Ｐゴシック" pitchFamily="-65" charset="-128"/>
              <a:cs typeface="Tahoma" pitchFamily="34" charset="0"/>
            </a:endParaRPr>
          </a:p>
          <a:p>
            <a:pPr marL="457200" indent="-457200" defTabSz="455204">
              <a:lnSpc>
                <a:spcPts val="2616"/>
              </a:lnSpc>
              <a:buClr>
                <a:srgbClr val="4F2D7F"/>
              </a:buClr>
              <a:buFont typeface="+mj-lt"/>
              <a:buAutoNum type="arabicPeriod"/>
            </a:pPr>
            <a:r>
              <a:rPr lang="en-GB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Rotis SansSerif Std" panose="020B0502030000020204" pitchFamily="34" charset="0"/>
                <a:ea typeface="ＭＳ Ｐゴシック" pitchFamily="-65" charset="-128"/>
                <a:cs typeface="Tahoma" pitchFamily="34" charset="0"/>
              </a:rPr>
              <a:t>Joined up talent management</a:t>
            </a:r>
          </a:p>
          <a:p>
            <a:pPr marL="457200" indent="-457200" defTabSz="455204">
              <a:lnSpc>
                <a:spcPts val="2616"/>
              </a:lnSpc>
              <a:buClr>
                <a:srgbClr val="4F2D7F"/>
              </a:buClr>
              <a:buFont typeface="+mj-lt"/>
              <a:buAutoNum type="arabicPeriod"/>
            </a:pPr>
            <a:endParaRPr lang="en-GB" sz="2000" dirty="0" smtClean="0">
              <a:solidFill>
                <a:prstClr val="black">
                  <a:lumMod val="65000"/>
                  <a:lumOff val="35000"/>
                </a:prstClr>
              </a:solidFill>
              <a:latin typeface="Rotis SansSerif Std" panose="020B0502030000020204" pitchFamily="34" charset="0"/>
              <a:ea typeface="ＭＳ Ｐゴシック" pitchFamily="-65" charset="-128"/>
              <a:cs typeface="Tahoma" pitchFamily="34" charset="0"/>
            </a:endParaRPr>
          </a:p>
          <a:p>
            <a:pPr marL="457200" indent="-457200" defTabSz="455204">
              <a:lnSpc>
                <a:spcPts val="2616"/>
              </a:lnSpc>
              <a:buClr>
                <a:srgbClr val="4F2D7F"/>
              </a:buClr>
              <a:buFont typeface="+mj-lt"/>
              <a:buAutoNum type="arabicPeriod"/>
            </a:pPr>
            <a:r>
              <a:rPr lang="en-GB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Rotis SansSerif Std" panose="020B0502030000020204" pitchFamily="34" charset="0"/>
                <a:ea typeface="ＭＳ Ｐゴシック" pitchFamily="-65" charset="-128"/>
                <a:cs typeface="Tahoma" pitchFamily="34" charset="0"/>
              </a:rPr>
              <a:t>Leadership </a:t>
            </a:r>
            <a:r>
              <a:rPr lang="en-GB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Rotis SansSerif Std" panose="020B0502030000020204" pitchFamily="34" charset="0"/>
                <a:ea typeface="ＭＳ Ｐゴシック" pitchFamily="-65" charset="-128"/>
                <a:cs typeface="Tahoma" pitchFamily="34" charset="0"/>
              </a:rPr>
              <a:t>at all levels</a:t>
            </a:r>
          </a:p>
          <a:p>
            <a:pPr marL="595924" indent="-595924" defTabSz="455204">
              <a:lnSpc>
                <a:spcPts val="2616"/>
              </a:lnSpc>
              <a:buFont typeface="+mj-lt"/>
              <a:buAutoNum type="arabicPeriod"/>
            </a:pPr>
            <a:endParaRPr lang="en-US" dirty="0" smtClean="0">
              <a:solidFill>
                <a:prstClr val="black">
                  <a:lumMod val="65000"/>
                  <a:lumOff val="35000"/>
                </a:prstClr>
              </a:solidFill>
              <a:latin typeface="Rotis SansSerif Std Light" pitchFamily="34" charset="0"/>
              <a:ea typeface="ＭＳ Ｐゴシック" pitchFamily="-65" charset="-128"/>
            </a:endParaRPr>
          </a:p>
          <a:p>
            <a:pPr marL="595924" indent="-595924" defTabSz="455204">
              <a:lnSpc>
                <a:spcPts val="2616"/>
              </a:lnSpc>
              <a:buFont typeface="+mj-lt"/>
              <a:buAutoNum type="arabicPeriod"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Rotis SansSerif Std Light" pitchFamily="34" charset="0"/>
              <a:ea typeface="ＭＳ Ｐゴシック" pitchFamily="-65" charset="-128"/>
            </a:endParaRPr>
          </a:p>
          <a:p>
            <a:pPr marL="595924" indent="-595924" defTabSz="455204">
              <a:lnSpc>
                <a:spcPts val="2616"/>
              </a:lnSpc>
            </a:pPr>
            <a:endParaRPr lang="en-GB" dirty="0" smtClean="0">
              <a:solidFill>
                <a:prstClr val="black">
                  <a:lumMod val="65000"/>
                  <a:lumOff val="35000"/>
                </a:prstClr>
              </a:solidFill>
              <a:latin typeface="Rotis SansSerif Std Light" pitchFamily="34" charset="0"/>
              <a:ea typeface="ＭＳ Ｐゴシック" pitchFamily="-65" charset="-128"/>
            </a:endParaRPr>
          </a:p>
          <a:p>
            <a:pPr marL="595924" indent="-595924" defTabSz="455204">
              <a:lnSpc>
                <a:spcPts val="2616"/>
              </a:lnSpc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Rotis SansSerif Std Light" pitchFamily="34" charset="0"/>
              <a:ea typeface="ＭＳ Ｐゴシック" pitchFamily="-65" charset="-128"/>
            </a:endParaRPr>
          </a:p>
          <a:p>
            <a:pPr defTabSz="455204">
              <a:lnSpc>
                <a:spcPts val="2616"/>
              </a:lnSpc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Rotis SansSerif Std" panose="020B0502030000020204" pitchFamily="34" charset="0"/>
              <a:ea typeface="ＭＳ Ｐゴシック" pitchFamily="-65" charset="-128"/>
            </a:endParaRPr>
          </a:p>
          <a:p>
            <a:pPr marL="595924" indent="-595924" defTabSz="455204">
              <a:lnSpc>
                <a:spcPts val="2616"/>
              </a:lnSpc>
            </a:pPr>
            <a:endParaRPr lang="en-US" sz="2600" dirty="0">
              <a:solidFill>
                <a:srgbClr val="262727"/>
              </a:solidFill>
              <a:latin typeface="Rotis SansSerif Std Light" pitchFamily="-65" charset="0"/>
              <a:ea typeface="ＭＳ Ｐゴシック" pitchFamily="-65" charset="-128"/>
            </a:endParaRP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84" y="332656"/>
            <a:ext cx="4321175" cy="58277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07761"/>
            <a:ext cx="8228187" cy="639561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455204">
              <a:lnSpc>
                <a:spcPts val="2616"/>
              </a:lnSpc>
            </a:pPr>
            <a:r>
              <a:rPr lang="en-US" sz="2800" b="1" dirty="0" smtClean="0">
                <a:solidFill>
                  <a:srgbClr val="4F2D7F"/>
                </a:solidFill>
                <a:latin typeface="Rotis SansSerif Std" panose="020B0502030000020204" pitchFamily="34" charset="0"/>
                <a:ea typeface="ＭＳ Ｐゴシック" pitchFamily="-65" charset="-128"/>
                <a:cs typeface="Tahoma" pitchFamily="34" charset="0"/>
              </a:rPr>
              <a:t>If you do only three things:</a:t>
            </a:r>
          </a:p>
          <a:p>
            <a:pPr defTabSz="455204">
              <a:lnSpc>
                <a:spcPts val="2616"/>
              </a:lnSpc>
            </a:pPr>
            <a:endParaRPr lang="en-US" sz="2600" b="1" dirty="0">
              <a:solidFill>
                <a:srgbClr val="652D89"/>
              </a:solidFill>
              <a:latin typeface="Rotis SansSerif Std" pitchFamily="-65" charset="0"/>
              <a:ea typeface="ＭＳ Ｐゴシック" pitchFamily="-65" charset="-128"/>
            </a:endParaRPr>
          </a:p>
          <a:p>
            <a:pPr defTabSz="455204">
              <a:lnSpc>
                <a:spcPts val="2616"/>
              </a:lnSpc>
            </a:pPr>
            <a:endParaRPr lang="en-US" sz="2600" dirty="0">
              <a:solidFill>
                <a:srgbClr val="652D89"/>
              </a:solidFill>
              <a:latin typeface="Rotis SansSerif Std Light" pitchFamily="-65" charset="0"/>
              <a:ea typeface="ＭＳ Ｐゴシック" pitchFamily="-65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6371665"/>
            <a:ext cx="29523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tis SansSerif Std" pitchFamily="34" charset="0"/>
              </a:rPr>
              <a:t>©Purple Cubed 2014</a:t>
            </a:r>
          </a:p>
          <a:p>
            <a:pPr algn="r"/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tis SansSerif Std" pitchFamily="34" charset="0"/>
              </a:rPr>
              <a:t>www.purplecubed.com</a:t>
            </a:r>
          </a:p>
        </p:txBody>
      </p:sp>
    </p:spTree>
    <p:extLst>
      <p:ext uri="{BB962C8B-B14F-4D97-AF65-F5344CB8AC3E}">
        <p14:creationId xmlns:p14="http://schemas.microsoft.com/office/powerpoint/2010/main" val="124968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-675456"/>
            <a:ext cx="6862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7772400" cy="43204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4F2D7F"/>
                </a:solidFill>
              </a:rPr>
              <a:t>Inspired</a:t>
            </a:r>
            <a:r>
              <a:rPr lang="en-GB" sz="2800" dirty="0">
                <a:solidFill>
                  <a:srgbClr val="4F2D7F"/>
                </a:solidFill>
              </a:rPr>
              <a:t>, happy, more </a:t>
            </a:r>
            <a:br>
              <a:rPr lang="en-GB" sz="2800" dirty="0">
                <a:solidFill>
                  <a:srgbClr val="4F2D7F"/>
                </a:solidFill>
              </a:rPr>
            </a:br>
            <a:r>
              <a:rPr lang="en-GB" sz="2800" dirty="0">
                <a:solidFill>
                  <a:srgbClr val="4F2D7F"/>
                </a:solidFill>
              </a:rPr>
              <a:t>profitable people…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96136" y="6371665"/>
            <a:ext cx="29523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tis SansSerif Std" pitchFamily="34" charset="0"/>
              </a:rPr>
              <a:t>©Purple Cubed 2014</a:t>
            </a:r>
          </a:p>
          <a:p>
            <a:pPr algn="r"/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tis SansSerif Std" pitchFamily="34" charset="0"/>
              </a:rPr>
              <a:t>www.purplecubed.com</a:t>
            </a:r>
          </a:p>
        </p:txBody>
      </p:sp>
    </p:spTree>
    <p:extLst>
      <p:ext uri="{BB962C8B-B14F-4D97-AF65-F5344CB8AC3E}">
        <p14:creationId xmlns:p14="http://schemas.microsoft.com/office/powerpoint/2010/main" val="167900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201" y="318266"/>
            <a:ext cx="7772400" cy="432048"/>
          </a:xfrm>
        </p:spPr>
        <p:txBody>
          <a:bodyPr>
            <a:noAutofit/>
          </a:bodyPr>
          <a:lstStyle/>
          <a:p>
            <a:r>
              <a:rPr lang="en-GB" sz="2800" b="0" dirty="0" smtClean="0">
                <a:solidFill>
                  <a:srgbClr val="4F2D7F"/>
                </a:solidFill>
                <a:ea typeface="Tahoma" pitchFamily="34" charset="0"/>
                <a:cs typeface="Tahoma" pitchFamily="34" charset="0"/>
              </a:rPr>
              <a:t>Key issues for employers</a:t>
            </a:r>
            <a:endParaRPr lang="en-GB" sz="2400" b="0" dirty="0">
              <a:solidFill>
                <a:srgbClr val="4F2D7F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5201" y="1124744"/>
            <a:ext cx="79055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4F2D7F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tis SansSerif Std" panose="020B0502030000020204" pitchFamily="34" charset="0"/>
                <a:ea typeface="Tahoma" pitchFamily="34" charset="0"/>
                <a:cs typeface="Tahoma" pitchFamily="34" charset="0"/>
              </a:rPr>
              <a:t>Good no longer good enough</a:t>
            </a:r>
          </a:p>
          <a:p>
            <a:pPr marL="342900" indent="-342900">
              <a:buClr>
                <a:srgbClr val="4F2D7F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Rotis SansSerif Std" panose="020B0502030000020204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Clr>
                <a:srgbClr val="4F2D7F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tis SansSerif Std" panose="020B0502030000020204" pitchFamily="34" charset="0"/>
                <a:ea typeface="Tahoma" pitchFamily="34" charset="0"/>
                <a:cs typeface="Tahoma" pitchFamily="34" charset="0"/>
              </a:rPr>
              <a:t>Customer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tis SansSerif Std" panose="020B0502030000020204" pitchFamily="34" charset="0"/>
                <a:ea typeface="Tahoma" pitchFamily="34" charset="0"/>
                <a:cs typeface="Tahoma" pitchFamily="34" charset="0"/>
              </a:rPr>
              <a:t>service              memorable customer experience</a:t>
            </a:r>
          </a:p>
          <a:p>
            <a:pPr marL="342900" indent="-342900">
              <a:buClr>
                <a:srgbClr val="4F2D7F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Rotis SansSerif Std" panose="020B0502030000020204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Clr>
                <a:srgbClr val="4F2D7F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tis SansSerif Std" panose="020B0502030000020204" pitchFamily="34" charset="0"/>
                <a:ea typeface="Tahoma" pitchFamily="34" charset="0"/>
                <a:cs typeface="Tahoma" pitchFamily="34" charset="0"/>
              </a:rPr>
              <a:t>Multi everything workforce</a:t>
            </a:r>
          </a:p>
          <a:p>
            <a:pPr marL="342900" indent="-342900">
              <a:buClr>
                <a:srgbClr val="4F2D7F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Rotis SansSerif Std" panose="020B0502030000020204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Clr>
                <a:srgbClr val="4F2D7F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tis SansSerif Std" panose="020B0502030000020204" pitchFamily="34" charset="0"/>
                <a:ea typeface="Tahoma" pitchFamily="34" charset="0"/>
                <a:cs typeface="Tahoma" pitchFamily="34" charset="0"/>
              </a:rPr>
              <a:t>Stakeholder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tis SansSerif Std" panose="020B0502030000020204" pitchFamily="34" charset="0"/>
                <a:ea typeface="Tahoma" pitchFamily="34" charset="0"/>
                <a:cs typeface="Tahoma" pitchFamily="34" charset="0"/>
              </a:rPr>
              <a:t>/ economic pressures</a:t>
            </a:r>
          </a:p>
          <a:p>
            <a:pPr marL="342900" indent="-342900">
              <a:buClr>
                <a:srgbClr val="4F2D7F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Rotis SansSerif Std" panose="020B0502030000020204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Clr>
                <a:srgbClr val="4F2D7F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tis SansSerif Std" panose="020B0502030000020204" pitchFamily="34" charset="0"/>
                <a:ea typeface="Tahoma" pitchFamily="34" charset="0"/>
                <a:cs typeface="Tahoma" pitchFamily="34" charset="0"/>
              </a:rPr>
              <a:t>Joined up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tis SansSerif Std" panose="020B0502030000020204" pitchFamily="34" charset="0"/>
                <a:ea typeface="Tahoma" pitchFamily="34" charset="0"/>
                <a:cs typeface="Tahoma" pitchFamily="34" charset="0"/>
              </a:rPr>
              <a:t>thinking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Rotis SansSerif Std" panose="020B0502030000020204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Clr>
                <a:srgbClr val="4F2D7F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Rotis SansSerif Std" panose="020B0502030000020204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Clr>
                <a:srgbClr val="4F2D7F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tis SansSerif Std" panose="020B0502030000020204" pitchFamily="34" charset="0"/>
                <a:ea typeface="Tahoma" pitchFamily="34" charset="0"/>
                <a:cs typeface="Tahoma" pitchFamily="34" charset="0"/>
              </a:rPr>
              <a:t>Culture and values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699792" y="1772816"/>
            <a:ext cx="648072" cy="360040"/>
          </a:xfrm>
          <a:prstGeom prst="rightArrow">
            <a:avLst/>
          </a:prstGeom>
          <a:solidFill>
            <a:srgbClr val="4F2D7F"/>
          </a:solidFill>
          <a:ln>
            <a:solidFill>
              <a:srgbClr val="4F2D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96136" y="6371665"/>
            <a:ext cx="29523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tis SansSerif Std" pitchFamily="34" charset="0"/>
              </a:rPr>
              <a:t>©Purple Cubed 2014</a:t>
            </a:r>
          </a:p>
          <a:p>
            <a:pPr algn="r"/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tis SansSerif Std" pitchFamily="34" charset="0"/>
              </a:rPr>
              <a:t>www.purplecubed.com</a:t>
            </a:r>
          </a:p>
        </p:txBody>
      </p:sp>
    </p:spTree>
    <p:extLst>
      <p:ext uri="{BB962C8B-B14F-4D97-AF65-F5344CB8AC3E}">
        <p14:creationId xmlns:p14="http://schemas.microsoft.com/office/powerpoint/2010/main" val="291409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-1395536"/>
            <a:ext cx="6862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rgbClr val="4F2D7F"/>
                </a:solidFill>
              </a:rPr>
              <a:t>Employee engagement</a:t>
            </a:r>
            <a:endParaRPr lang="en-GB" sz="2800" dirty="0">
              <a:solidFill>
                <a:srgbClr val="4F2D7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6371665"/>
            <a:ext cx="29523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tis SansSerif Std" pitchFamily="34" charset="0"/>
              </a:rPr>
              <a:t>©Purple Cubed 2014</a:t>
            </a:r>
          </a:p>
          <a:p>
            <a:pPr algn="r"/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tis SansSerif Std" pitchFamily="34" charset="0"/>
              </a:rPr>
              <a:t>www.purplecubed.com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7440" y="1077612"/>
            <a:ext cx="40005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4287"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tis SansSerif Std" panose="020B0502030000020204" pitchFamily="34" charset="0"/>
                <a:cs typeface="Tahoma" pitchFamily="34" charset="0"/>
                <a:sym typeface="Rotis SansSerif Std Bold" charset="0"/>
              </a:rPr>
              <a:t>19% - Engaged</a:t>
            </a:r>
          </a:p>
          <a:p>
            <a:pPr algn="ctr" defTabSz="454287"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tis SansSerif Std" panose="020B0502030000020204" pitchFamily="34" charset="0"/>
                <a:cs typeface="Tahoma" pitchFamily="34" charset="0"/>
                <a:sym typeface="Rotis SansSerif Std Bold" charset="0"/>
              </a:rPr>
              <a:t>61% - Potentials</a:t>
            </a:r>
          </a:p>
          <a:p>
            <a:pPr algn="ctr" defTabSz="454287"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tis SansSerif Std" panose="020B0502030000020204" pitchFamily="34" charset="0"/>
                <a:cs typeface="Tahoma" pitchFamily="34" charset="0"/>
                <a:sym typeface="Rotis SansSerif Std Bold" charset="0"/>
              </a:rPr>
              <a:t>20% - Actively disengaged</a:t>
            </a:r>
          </a:p>
          <a:p>
            <a:pPr algn="ctr" defTabSz="454287"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Rotis SansSerif Std" panose="020B0502030000020204" pitchFamily="34" charset="0"/>
              <a:cs typeface="Tahoma" pitchFamily="34" charset="0"/>
              <a:sym typeface="Rotis SansSerif Std Bold" charset="0"/>
            </a:endParaRPr>
          </a:p>
          <a:p>
            <a:pPr algn="ctr" defTabSz="454287">
              <a:defRPr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tis SansSerif Std" panose="020B0502030000020204" pitchFamily="34" charset="0"/>
                <a:cs typeface="Tahoma" pitchFamily="34" charset="0"/>
                <a:sym typeface="Rotis SansSerif Std Bold" charset="0"/>
              </a:rPr>
              <a:t>Actively disengaged has doubled since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tis SansSerif Std" panose="020B0502030000020204" pitchFamily="34" charset="0"/>
                <a:cs typeface="Tahoma" pitchFamily="34" charset="0"/>
                <a:sym typeface="Rotis SansSerif Std Bold" charset="0"/>
              </a:rPr>
              <a:t>2008 to 40% of the workforce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Rotis SansSerif Std" panose="020B0502030000020204" pitchFamily="34" charset="0"/>
            </a:endParaRPr>
          </a:p>
          <a:p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Rotis SansSerif Std" pitchFamily="34" charset="0"/>
            </a:endParaRP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3801895" y="4519326"/>
            <a:ext cx="2486679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r" defTabSz="454287">
              <a:defRPr/>
            </a:pPr>
            <a:r>
              <a:rPr lang="en-US" sz="1600" dirty="0">
                <a:solidFill>
                  <a:srgbClr val="652D89"/>
                </a:solidFill>
                <a:latin typeface="Tahoma" pitchFamily="34" charset="0"/>
                <a:ea typeface="ＭＳ Ｐゴシック" pitchFamily="-65" charset="-128"/>
                <a:cs typeface="Tahoma" pitchFamily="34" charset="0"/>
                <a:sym typeface="Rotis SansSerif Std Bold"/>
              </a:rPr>
              <a:t>58,000</a:t>
            </a:r>
            <a:r>
              <a:rPr lang="en-US" sz="1400" dirty="0">
                <a:solidFill>
                  <a:srgbClr val="652D89"/>
                </a:solidFill>
                <a:latin typeface="Tahoma" pitchFamily="34" charset="0"/>
                <a:ea typeface="ＭＳ Ｐゴシック" pitchFamily="-65" charset="-128"/>
                <a:cs typeface="Tahoma" pitchFamily="34" charset="0"/>
                <a:sym typeface="Rotis SansSerif Std Bold"/>
              </a:rPr>
              <a:t>+ respondents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4146808" y="4949858"/>
            <a:ext cx="2009368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defTabSz="454287">
              <a:defRPr/>
            </a:pPr>
            <a:r>
              <a:rPr lang="en-US" sz="1600" dirty="0">
                <a:solidFill>
                  <a:srgbClr val="652D89"/>
                </a:solidFill>
                <a:latin typeface="Tahoma" pitchFamily="34" charset="0"/>
                <a:ea typeface="ＭＳ Ｐゴシック" pitchFamily="-65" charset="-128"/>
                <a:cs typeface="Tahoma" pitchFamily="34" charset="0"/>
                <a:sym typeface="Rotis SansSerif Std Bold"/>
              </a:rPr>
              <a:t> 34 countries</a:t>
            </a:r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4207140" y="5377453"/>
            <a:ext cx="1540328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defTabSz="454287">
              <a:defRPr/>
            </a:pPr>
            <a:r>
              <a:rPr lang="en-US" sz="1600" dirty="0">
                <a:solidFill>
                  <a:srgbClr val="652D89"/>
                </a:solidFill>
                <a:latin typeface="Tahoma" pitchFamily="34" charset="0"/>
                <a:ea typeface="ＭＳ Ｐゴシック" pitchFamily="-65" charset="-128"/>
                <a:cs typeface="Tahoma" pitchFamily="34" charset="0"/>
                <a:sym typeface="Rotis SansSerif Std Bold"/>
              </a:rPr>
              <a:t>20 industries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8642" y="5707105"/>
            <a:ext cx="5855806" cy="895763"/>
          </a:xfrm>
          <a:prstGeom prst="rect">
            <a:avLst/>
          </a:prstGeom>
          <a:noFill/>
        </p:spPr>
        <p:txBody>
          <a:bodyPr wrap="square" lIns="155584" tIns="77790" rIns="155584" bIns="77790">
            <a:spAutoFit/>
          </a:bodyPr>
          <a:lstStyle/>
          <a:p>
            <a:pPr defTabSz="454287">
              <a:defRPr/>
            </a:pPr>
            <a:r>
              <a:rPr lang="en-US" sz="1600" dirty="0">
                <a:solidFill>
                  <a:srgbClr val="652D89"/>
                </a:solidFill>
                <a:latin typeface="Tahoma" pitchFamily="34" charset="0"/>
                <a:ea typeface="ＭＳ Ｐゴシック" pitchFamily="-65" charset="-128"/>
                <a:cs typeface="Tahoma" pitchFamily="34" charset="0"/>
                <a:sym typeface="Rotis SansSerif Std Bold" charset="0"/>
              </a:rPr>
              <a:t>Corporate Leadership Council – </a:t>
            </a:r>
          </a:p>
          <a:p>
            <a:pPr defTabSz="454287">
              <a:defRPr/>
            </a:pPr>
            <a:r>
              <a:rPr lang="en-US" sz="1600" dirty="0">
                <a:solidFill>
                  <a:srgbClr val="652D89"/>
                </a:solidFill>
                <a:latin typeface="Tahoma" pitchFamily="34" charset="0"/>
                <a:ea typeface="ＭＳ Ｐゴシック" pitchFamily="-65" charset="-128"/>
                <a:cs typeface="Tahoma" pitchFamily="34" charset="0"/>
                <a:sym typeface="Rotis SansSerif Std Bold" charset="0"/>
              </a:rPr>
              <a:t>Global EVP Survey 2008</a:t>
            </a:r>
          </a:p>
          <a:p>
            <a:pPr defTabSz="454287">
              <a:defRPr/>
            </a:pPr>
            <a:endParaRPr lang="en-GB" sz="1600" dirty="0">
              <a:solidFill>
                <a:srgbClr val="880050"/>
              </a:solidFill>
              <a:latin typeface="Calibri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699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0277" y="468906"/>
            <a:ext cx="8228187" cy="639561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454287">
              <a:lnSpc>
                <a:spcPts val="2616"/>
              </a:lnSpc>
            </a:pPr>
            <a:r>
              <a:rPr lang="en-US" sz="2800" b="1" dirty="0" smtClean="0">
                <a:solidFill>
                  <a:srgbClr val="4F2D7F"/>
                </a:solidFill>
                <a:latin typeface="Rotis SansSerif Std" panose="020B0502030000020204" pitchFamily="34" charset="0"/>
                <a:ea typeface="ＭＳ Ｐゴシック" pitchFamily="-65" charset="-128"/>
                <a:cs typeface="Tahoma" pitchFamily="34" charset="0"/>
              </a:rPr>
              <a:t>And another one</a:t>
            </a:r>
            <a:endParaRPr lang="en-US" sz="2800" b="1" dirty="0">
              <a:solidFill>
                <a:srgbClr val="4F2D7F"/>
              </a:solidFill>
              <a:latin typeface="Rotis SansSerif Std" panose="020B0502030000020204" pitchFamily="34" charset="0"/>
              <a:ea typeface="ＭＳ Ｐゴシック" pitchFamily="-65" charset="-128"/>
              <a:cs typeface="Tahoma" pitchFamily="34" charset="0"/>
            </a:endParaRP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5508" y="1211821"/>
            <a:ext cx="1359775" cy="14564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9740" y="1192463"/>
            <a:ext cx="1402370" cy="15038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6" name="Rectangle 11"/>
          <p:cNvSpPr>
            <a:spLocks/>
          </p:cNvSpPr>
          <p:nvPr/>
        </p:nvSpPr>
        <p:spPr bwMode="auto">
          <a:xfrm>
            <a:off x="4538178" y="5931911"/>
            <a:ext cx="1073121" cy="6931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36263">
              <a:defRPr/>
            </a:pPr>
            <a:r>
              <a:rPr lang="en-US" sz="2800" dirty="0">
                <a:solidFill>
                  <a:srgbClr val="4F2D7F"/>
                </a:solidFill>
                <a:latin typeface="Rotis SansSerif Std" panose="020B0502030000020204" pitchFamily="34" charset="0"/>
                <a:ea typeface="ヒラギノ角ゴ ProN W3" pitchFamily="-108" charset="-128"/>
                <a:cs typeface="Tahoma" pitchFamily="34" charset="0"/>
                <a:sym typeface="Rotis SansSerif Std ExtraBold" pitchFamily="34" charset="0"/>
              </a:rPr>
              <a:t>22%</a:t>
            </a:r>
          </a:p>
        </p:txBody>
      </p:sp>
      <p:sp>
        <p:nvSpPr>
          <p:cNvPr id="27" name="Rectangle 12"/>
          <p:cNvSpPr>
            <a:spLocks/>
          </p:cNvSpPr>
          <p:nvPr/>
        </p:nvSpPr>
        <p:spPr bwMode="auto">
          <a:xfrm>
            <a:off x="6065774" y="4296127"/>
            <a:ext cx="1073121" cy="6931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36263">
              <a:defRPr/>
            </a:pPr>
            <a:r>
              <a:rPr lang="en-US" sz="2800" dirty="0">
                <a:solidFill>
                  <a:srgbClr val="4F2D7F"/>
                </a:solidFill>
                <a:latin typeface="Rotis SansSerif Std" panose="020B0502030000020204" pitchFamily="34" charset="0"/>
                <a:ea typeface="ヒラギノ角ゴ ProN W3" pitchFamily="-108" charset="-128"/>
                <a:cs typeface="Tahoma" pitchFamily="34" charset="0"/>
                <a:sym typeface="Rotis SansSerif Std ExtraBold" pitchFamily="34" charset="0"/>
              </a:rPr>
              <a:t>14%</a:t>
            </a:r>
          </a:p>
        </p:txBody>
      </p:sp>
      <p:sp>
        <p:nvSpPr>
          <p:cNvPr id="28" name="Rectangle 13"/>
          <p:cNvSpPr>
            <a:spLocks/>
          </p:cNvSpPr>
          <p:nvPr/>
        </p:nvSpPr>
        <p:spPr bwMode="auto">
          <a:xfrm>
            <a:off x="1605576" y="4258125"/>
            <a:ext cx="1073121" cy="6931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36263">
              <a:defRPr/>
            </a:pPr>
            <a:r>
              <a:rPr lang="en-US" sz="2800" dirty="0">
                <a:solidFill>
                  <a:srgbClr val="4F2D7F"/>
                </a:solidFill>
                <a:latin typeface="Rotis SansSerif Std" panose="020B0502030000020204" pitchFamily="34" charset="0"/>
                <a:ea typeface="ヒラギノ角ゴ ProN W3" pitchFamily="-108" charset="-128"/>
                <a:cs typeface="Tahoma" pitchFamily="34" charset="0"/>
                <a:sym typeface="Rotis SansSerif Std ExtraBold" pitchFamily="34" charset="0"/>
              </a:rPr>
              <a:t>15%</a:t>
            </a:r>
          </a:p>
        </p:txBody>
      </p:sp>
      <p:sp>
        <p:nvSpPr>
          <p:cNvPr id="29" name="Rectangle 14"/>
          <p:cNvSpPr>
            <a:spLocks/>
          </p:cNvSpPr>
          <p:nvPr/>
        </p:nvSpPr>
        <p:spPr bwMode="auto">
          <a:xfrm>
            <a:off x="3855671" y="618634"/>
            <a:ext cx="1073121" cy="6931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36263">
              <a:defRPr/>
            </a:pPr>
            <a:r>
              <a:rPr lang="en-US" sz="2800" dirty="0">
                <a:solidFill>
                  <a:srgbClr val="4F2D7F"/>
                </a:solidFill>
                <a:latin typeface="Rotis SansSerif Std" panose="020B0502030000020204" pitchFamily="34" charset="0"/>
                <a:ea typeface="ヒラギノ角ゴ ProN W3" pitchFamily="-108" charset="-128"/>
                <a:cs typeface="Tahoma" pitchFamily="34" charset="0"/>
                <a:sym typeface="Rotis SansSerif Std ExtraBold" pitchFamily="34" charset="0"/>
              </a:rPr>
              <a:t>23%</a:t>
            </a:r>
          </a:p>
        </p:txBody>
      </p:sp>
      <p:sp>
        <p:nvSpPr>
          <p:cNvPr id="30" name="Rectangle 15"/>
          <p:cNvSpPr>
            <a:spLocks/>
          </p:cNvSpPr>
          <p:nvPr/>
        </p:nvSpPr>
        <p:spPr bwMode="auto">
          <a:xfrm>
            <a:off x="6939686" y="1048188"/>
            <a:ext cx="1073121" cy="691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36263">
              <a:defRPr/>
            </a:pPr>
            <a:r>
              <a:rPr lang="en-US" sz="2800" dirty="0">
                <a:solidFill>
                  <a:srgbClr val="4F2D7F"/>
                </a:solidFill>
                <a:latin typeface="Rotis SansSerif Std" panose="020B0502030000020204" pitchFamily="34" charset="0"/>
                <a:ea typeface="ヒラギノ角ゴ ProN W3" pitchFamily="-108" charset="-128"/>
                <a:cs typeface="Tahoma" pitchFamily="34" charset="0"/>
                <a:sym typeface="Rotis SansSerif Std ExtraBold" pitchFamily="34" charset="0"/>
              </a:rPr>
              <a:t>26%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052845" y="1181618"/>
            <a:ext cx="4750104" cy="5087953"/>
            <a:chOff x="1594604" y="868160"/>
            <a:chExt cx="3738233" cy="3738232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0000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594604" y="868160"/>
              <a:ext cx="3738233" cy="3738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rgbClr val="808080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741504" y="2854883"/>
              <a:ext cx="1423006" cy="14230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rgbClr val="808080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469136" y="1987501"/>
              <a:ext cx="1528545" cy="1528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rgbClr val="808080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937052" y="1996324"/>
              <a:ext cx="1497183" cy="14971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rgbClr val="808080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827108" y="1912561"/>
              <a:ext cx="1256139" cy="723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rgbClr val="808080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926837" y="1214546"/>
              <a:ext cx="1074943" cy="5374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31" name="AutoShape 16"/>
          <p:cNvSpPr>
            <a:spLocks/>
          </p:cNvSpPr>
          <p:nvPr/>
        </p:nvSpPr>
        <p:spPr bwMode="auto">
          <a:xfrm>
            <a:off x="5085268" y="1759380"/>
            <a:ext cx="1803724" cy="726490"/>
          </a:xfrm>
          <a:custGeom>
            <a:avLst/>
            <a:gdLst>
              <a:gd name="T0" fmla="*/ 0 w 21600"/>
              <a:gd name="T1" fmla="*/ 0 h 15315"/>
              <a:gd name="T2" fmla="*/ 21600 w 21600"/>
              <a:gd name="T3" fmla="*/ 15315 h 15315"/>
            </a:gdLst>
            <a:ahLst/>
            <a:cxnLst/>
            <a:rect l="T0" t="T1" r="T2" b="T3"/>
            <a:pathLst>
              <a:path w="21600" h="15315">
                <a:moveTo>
                  <a:pt x="0" y="15315"/>
                </a:moveTo>
                <a:cubicBezTo>
                  <a:pt x="0" y="15315"/>
                  <a:pt x="3547" y="-6285"/>
                  <a:pt x="12134" y="3057"/>
                </a:cubicBezTo>
                <a:cubicBezTo>
                  <a:pt x="19534" y="11108"/>
                  <a:pt x="21600" y="0"/>
                  <a:pt x="21600" y="0"/>
                </a:cubicBezTo>
              </a:path>
            </a:pathLst>
          </a:custGeom>
          <a:noFill/>
          <a:ln w="50800">
            <a:solidFill>
              <a:srgbClr val="4F2D7F">
                <a:alpha val="48000"/>
              </a:srgbClr>
            </a:solidFill>
            <a:miter lim="800000"/>
            <a:headEnd type="oval" w="med" len="med"/>
            <a:tailEnd/>
          </a:ln>
          <a:effectLst>
            <a:outerShdw dist="25399" dir="54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/>
          <a:lstStyle/>
          <a:p>
            <a:pPr algn="ctr" defTabSz="8362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500" kern="0" dirty="0">
              <a:solidFill>
                <a:srgbClr val="000000">
                  <a:lumMod val="65000"/>
                  <a:lumOff val="35000"/>
                </a:srgbClr>
              </a:solidFill>
              <a:latin typeface="Gill Sans" pitchFamily="64" charset="0"/>
              <a:ea typeface="ヒラギノ角ゴ ProN W3" pitchFamily="-108" charset="-128"/>
              <a:sym typeface="Gill Sans" pitchFamily="6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96136" y="6371665"/>
            <a:ext cx="29523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tis SansSerif Std" pitchFamily="34" charset="0"/>
              </a:rPr>
              <a:t>©Purple Cubed 2014</a:t>
            </a:r>
          </a:p>
          <a:p>
            <a:pPr algn="r"/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tis SansSerif Std" pitchFamily="34" charset="0"/>
              </a:rPr>
              <a:t>www.purplecubed.com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30925" y="5581462"/>
            <a:ext cx="29523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Blessing White Research</a:t>
            </a:r>
          </a:p>
        </p:txBody>
      </p:sp>
    </p:spTree>
    <p:extLst>
      <p:ext uri="{BB962C8B-B14F-4D97-AF65-F5344CB8AC3E}">
        <p14:creationId xmlns:p14="http://schemas.microsoft.com/office/powerpoint/2010/main" val="264597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-2043608"/>
            <a:ext cx="4608512" cy="7750679"/>
          </a:xfrm>
          <a:prstGeom prst="rect">
            <a:avLst/>
          </a:prstGeom>
          <a:effectLst>
            <a:outerShdw blurRad="50800" dist="165100" dir="8340000" sx="103000" sy="103000" algn="ctr" rotWithShape="0">
              <a:srgbClr val="000000">
                <a:alpha val="6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22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80928"/>
            <a:ext cx="8229600" cy="346050"/>
          </a:xfrm>
        </p:spPr>
        <p:txBody>
          <a:bodyPr/>
          <a:lstStyle/>
          <a:p>
            <a:r>
              <a:rPr lang="en-GB" sz="13800" dirty="0" smtClean="0">
                <a:solidFill>
                  <a:srgbClr val="4F2D7F"/>
                </a:solidFill>
                <a:latin typeface="Tempo Std Heavy Condensed" panose="020B0706020204030203" pitchFamily="34" charset="0"/>
              </a:rPr>
              <a:t>HAPPY?</a:t>
            </a:r>
            <a:endParaRPr lang="en-GB" sz="13800" dirty="0">
              <a:solidFill>
                <a:srgbClr val="4F2D7F"/>
              </a:solidFill>
              <a:latin typeface="Tempo Std Heavy Condensed" panose="020B0706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6371665"/>
            <a:ext cx="29523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tis SansSerif Std" pitchFamily="34" charset="0"/>
              </a:rPr>
              <a:t>©Purple Cubed 2014</a:t>
            </a:r>
          </a:p>
          <a:p>
            <a:pPr algn="r"/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tis SansSerif Std" pitchFamily="34" charset="0"/>
              </a:rPr>
              <a:t>www.purplecubed.com</a:t>
            </a:r>
          </a:p>
        </p:txBody>
      </p:sp>
    </p:spTree>
    <p:extLst>
      <p:ext uri="{BB962C8B-B14F-4D97-AF65-F5344CB8AC3E}">
        <p14:creationId xmlns:p14="http://schemas.microsoft.com/office/powerpoint/2010/main" val="306432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0"/>
          <a:stretch/>
        </p:blipFill>
        <p:spPr>
          <a:xfrm>
            <a:off x="-684584" y="1772816"/>
            <a:ext cx="5985979" cy="7002016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491880" y="2708920"/>
            <a:ext cx="5652120" cy="860425"/>
          </a:xfrm>
          <a:prstGeom prst="rect">
            <a:avLst/>
          </a:prstGeom>
          <a:noFill/>
          <a:ln/>
        </p:spPr>
        <p:txBody>
          <a:bodyPr>
            <a:normAutofit fontScale="85000" lnSpcReduction="20000"/>
          </a:bodyPr>
          <a:lstStyle>
            <a:lvl1pPr marL="446006" indent="-446006" algn="l" defTabSz="59467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1pPr>
            <a:lvl2pPr marL="966358" indent="-371672" algn="l" defTabSz="59467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486695" indent="-297335" algn="l" defTabSz="59467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2081375" indent="-297335" algn="l" defTabSz="59467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676050" indent="-297335" algn="l" defTabSz="59467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3270748" indent="-297335" algn="l" defTabSz="594673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5398" indent="-297335" algn="l" defTabSz="594673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60091" indent="-297335" algn="l" defTabSz="594673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54765" indent="-297335" algn="l" defTabSz="594673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9170" indent="0" algn="ctr">
              <a:lnSpc>
                <a:spcPct val="120000"/>
              </a:lnSpc>
              <a:buClr>
                <a:srgbClr val="660099"/>
              </a:buClr>
              <a:buFont typeface="Arial" charset="0"/>
              <a:buNone/>
              <a:defRPr/>
            </a:pPr>
            <a:r>
              <a:rPr lang="en-US" sz="2800" dirty="0" smtClean="0">
                <a:solidFill>
                  <a:srgbClr val="4F2D7F"/>
                </a:solidFill>
                <a:latin typeface="Rotis SansSerif Std" panose="020B0502030000020204" pitchFamily="34" charset="0"/>
                <a:cs typeface="Tahoma" pitchFamily="34" charset="0"/>
              </a:rPr>
              <a:t>Challenge     Progress     Trust     Freedom     Fun</a:t>
            </a:r>
          </a:p>
          <a:p>
            <a:pPr marL="669170" indent="0" algn="ctr">
              <a:lnSpc>
                <a:spcPct val="120000"/>
              </a:lnSpc>
              <a:buClr>
                <a:srgbClr val="660099"/>
              </a:buClr>
              <a:buFont typeface="Arial" charset="0"/>
              <a:buNone/>
              <a:defRPr/>
            </a:pPr>
            <a:endParaRPr lang="en-US" sz="2600" dirty="0" smtClean="0">
              <a:solidFill>
                <a:srgbClr val="767878"/>
              </a:solidFill>
              <a:latin typeface="Rotis SansSerif Std" pitchFamily="34" charset="0"/>
            </a:endParaRPr>
          </a:p>
          <a:p>
            <a:pPr marL="946955" indent="-277785" algn="ctr">
              <a:lnSpc>
                <a:spcPct val="120000"/>
              </a:lnSpc>
              <a:buClr>
                <a:srgbClr val="660099"/>
              </a:buCl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6136" y="6371665"/>
            <a:ext cx="29523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tis SansSerif Std" pitchFamily="34" charset="0"/>
              </a:rPr>
              <a:t>©Purple Cubed 2014</a:t>
            </a:r>
          </a:p>
          <a:p>
            <a:pPr algn="r"/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tis SansSerif Std" pitchFamily="34" charset="0"/>
              </a:rPr>
              <a:t>www.purplecubed.com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23528" y="260648"/>
            <a:ext cx="5652120" cy="860425"/>
          </a:xfrm>
          <a:prstGeom prst="rect">
            <a:avLst/>
          </a:prstGeom>
          <a:noFill/>
          <a:ln/>
        </p:spPr>
        <p:txBody>
          <a:bodyPr>
            <a:normAutofit/>
          </a:bodyPr>
          <a:lstStyle>
            <a:lvl1pPr marL="446006" indent="-446006" algn="l" defTabSz="59467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1pPr>
            <a:lvl2pPr marL="966358" indent="-371672" algn="l" defTabSz="59467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486695" indent="-297335" algn="l" defTabSz="59467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2081375" indent="-297335" algn="l" defTabSz="59467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676050" indent="-297335" algn="l" defTabSz="59467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3270748" indent="-297335" algn="l" defTabSz="594673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5398" indent="-297335" algn="l" defTabSz="594673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60091" indent="-297335" algn="l" defTabSz="594673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54765" indent="-297335" algn="l" defTabSz="594673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9170" indent="0">
              <a:lnSpc>
                <a:spcPct val="120000"/>
              </a:lnSpc>
              <a:buClr>
                <a:srgbClr val="660099"/>
              </a:buClr>
              <a:buFont typeface="Arial" charset="0"/>
              <a:buNone/>
              <a:defRPr/>
            </a:pPr>
            <a:r>
              <a:rPr lang="en-US" sz="2800" dirty="0" smtClean="0">
                <a:solidFill>
                  <a:srgbClr val="4F2D7F"/>
                </a:solidFill>
                <a:latin typeface="Rotis SansSerif Std" panose="020B0502030000020204" pitchFamily="34" charset="0"/>
                <a:cs typeface="Tahoma" pitchFamily="34" charset="0"/>
              </a:rPr>
              <a:t>What people want</a:t>
            </a:r>
          </a:p>
          <a:p>
            <a:pPr marL="669170" indent="0" algn="ctr">
              <a:lnSpc>
                <a:spcPct val="120000"/>
              </a:lnSpc>
              <a:buClr>
                <a:srgbClr val="660099"/>
              </a:buClr>
              <a:buFont typeface="Arial" charset="0"/>
              <a:buNone/>
              <a:defRPr/>
            </a:pPr>
            <a:endParaRPr lang="en-US" sz="2600" dirty="0" smtClean="0">
              <a:solidFill>
                <a:srgbClr val="767878"/>
              </a:solidFill>
              <a:latin typeface="Rotis SansSerif Std" pitchFamily="34" charset="0"/>
            </a:endParaRPr>
          </a:p>
          <a:p>
            <a:pPr marL="946955" indent="-277785" algn="ctr">
              <a:lnSpc>
                <a:spcPct val="120000"/>
              </a:lnSpc>
              <a:buClr>
                <a:srgbClr val="660099"/>
              </a:buClr>
              <a:buFont typeface="Arial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5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3808" y="908720"/>
            <a:ext cx="5904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7200" dirty="0" smtClean="0">
                <a:solidFill>
                  <a:srgbClr val="4F2D7F"/>
                </a:solidFill>
                <a:latin typeface="Tempo Std Heavy Condensed" pitchFamily="34" charset="0"/>
              </a:rPr>
              <a:t>BECOME A GREAT PLACE  TO WORK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6136" y="6371665"/>
            <a:ext cx="29523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tis SansSerif Std" pitchFamily="34" charset="0"/>
              </a:rPr>
              <a:t>©Purple Cubed 2014</a:t>
            </a:r>
          </a:p>
          <a:p>
            <a:pPr algn="r"/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tis SansSerif Std" pitchFamily="34" charset="0"/>
              </a:rPr>
              <a:t>www.purplecubed.com</a:t>
            </a:r>
          </a:p>
        </p:txBody>
      </p:sp>
    </p:spTree>
    <p:extLst>
      <p:ext uri="{BB962C8B-B14F-4D97-AF65-F5344CB8AC3E}">
        <p14:creationId xmlns:p14="http://schemas.microsoft.com/office/powerpoint/2010/main" val="33264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1">
                <a:lumMod val="65000"/>
                <a:lumOff val="35000"/>
              </a:schemeClr>
            </a:solidFill>
            <a:latin typeface="Rotis SansSerif Std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urple Cubed Presentation" ma:contentTypeID="0x01010099E32356B584704C9DA369E3F48D540900425CE4085258F64AB6567A3DE55F9C08" ma:contentTypeVersion="2" ma:contentTypeDescription="Pre-branded presentation template" ma:contentTypeScope="" ma:versionID="0003966ee0f549876b5e6b700b21a92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3498d81624ef822447c67fd40a3e28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7A39B3-8BBD-4393-B945-ECDB243540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9F0B846-79F2-4FF0-9CE2-8ECDD17CD9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851AF2-D23E-4BDA-BC8E-42E1FF6F07F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437</Words>
  <Application>Microsoft Office PowerPoint</Application>
  <PresentationFormat>On-screen Show (4:3)</PresentationFormat>
  <Paragraphs>147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ＭＳ Ｐゴシック</vt:lpstr>
      <vt:lpstr>Arial</vt:lpstr>
      <vt:lpstr>Calibri</vt:lpstr>
      <vt:lpstr>Gill Sans</vt:lpstr>
      <vt:lpstr>Rotis SansSerif Std</vt:lpstr>
      <vt:lpstr>Rotis SansSerif Std Bold</vt:lpstr>
      <vt:lpstr>Rotis SansSerif Std ExtraBold</vt:lpstr>
      <vt:lpstr>Rotis SansSerif Std Light</vt:lpstr>
      <vt:lpstr>RotisSemiSans</vt:lpstr>
      <vt:lpstr>Tahoma</vt:lpstr>
      <vt:lpstr>Tempo Std Heavy Condensed</vt:lpstr>
      <vt:lpstr>Times New Roman</vt:lpstr>
      <vt:lpstr>Wingdings</vt:lpstr>
      <vt:lpstr>ヒラギノ角ゴ ProN W3</vt:lpstr>
      <vt:lpstr>Office Theme</vt:lpstr>
      <vt:lpstr>PowerPoint Presentation</vt:lpstr>
      <vt:lpstr>Inspired, happy, more  profitable people…</vt:lpstr>
      <vt:lpstr>Key issues for employers</vt:lpstr>
      <vt:lpstr>Employee engagement</vt:lpstr>
      <vt:lpstr>PowerPoint Presentation</vt:lpstr>
      <vt:lpstr>PowerPoint Presentation</vt:lpstr>
      <vt:lpstr>HAPPY?</vt:lpstr>
      <vt:lpstr>PowerPoint Presentation</vt:lpstr>
      <vt:lpstr>PowerPoint Presentation</vt:lpstr>
      <vt:lpstr>PowerPoint Presentation</vt:lpstr>
      <vt:lpstr>PowerPoint Presentation</vt:lpstr>
      <vt:lpstr>Leaders at all levels</vt:lpstr>
      <vt:lpstr>Generation theory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Jane’s video</dc:title>
  <dc:creator>jo</dc:creator>
  <cp:lastModifiedBy>Ciaran Smith</cp:lastModifiedBy>
  <cp:revision>48</cp:revision>
  <dcterms:created xsi:type="dcterms:W3CDTF">2013-01-23T11:51:48Z</dcterms:created>
  <dcterms:modified xsi:type="dcterms:W3CDTF">2016-03-30T10:34:01Z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0x01010099E32356B584704C9DA369E3F48D540900425CE4085258F64AB6567A3DE55F9C08</vt:lpwstr>
  </property>
</Properties>
</file>